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5" r:id="rId3"/>
    <p:sldId id="257" r:id="rId4"/>
    <p:sldId id="258" r:id="rId5"/>
    <p:sldId id="261" r:id="rId6"/>
    <p:sldId id="260" r:id="rId7"/>
    <p:sldId id="264" r:id="rId8"/>
    <p:sldId id="267" r:id="rId9"/>
    <p:sldId id="259" r:id="rId10"/>
    <p:sldId id="262" r:id="rId11"/>
    <p:sldId id="268" r:id="rId12"/>
    <p:sldId id="263" r:id="rId13"/>
    <p:sldId id="272" r:id="rId14"/>
    <p:sldId id="271"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D4983F-BD75-8A19-7423-CBCC1FF530ED}" v="1158" dt="2023-12-07T17:24:40.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9E8BD5-D5C2-4A8E-AC18-E04B1D460579}"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BFD26A75-8FA7-4566-A9A9-092D1B309760}">
      <dgm:prSet/>
      <dgm:spPr/>
      <dgm:t>
        <a:bodyPr/>
        <a:lstStyle/>
        <a:p>
          <a:r>
            <a:rPr lang="en-US"/>
            <a:t>As global temperatures rise, so does the demand for electricity, particularly during the hot summer months</a:t>
          </a:r>
        </a:p>
      </dgm:t>
    </dgm:pt>
    <dgm:pt modelId="{7E96E842-19BC-4145-A346-1189BF35A7E9}" type="parTrans" cxnId="{8659539F-B3BC-4D69-9375-D4722E6726A6}">
      <dgm:prSet/>
      <dgm:spPr/>
      <dgm:t>
        <a:bodyPr/>
        <a:lstStyle/>
        <a:p>
          <a:endParaRPr lang="en-US"/>
        </a:p>
      </dgm:t>
    </dgm:pt>
    <dgm:pt modelId="{9B91A0C6-161E-44B3-842A-26E04BC82640}" type="sibTrans" cxnId="{8659539F-B3BC-4D69-9375-D4722E6726A6}">
      <dgm:prSet/>
      <dgm:spPr/>
      <dgm:t>
        <a:bodyPr/>
        <a:lstStyle/>
        <a:p>
          <a:endParaRPr lang="en-US"/>
        </a:p>
      </dgm:t>
    </dgm:pt>
    <dgm:pt modelId="{13965A24-DD14-4A7C-B0E9-7B5C8BE0B887}">
      <dgm:prSet/>
      <dgm:spPr/>
      <dgm:t>
        <a:bodyPr/>
        <a:lstStyle/>
        <a:p>
          <a:r>
            <a:rPr lang="en-US"/>
            <a:t>In South Carolina and parts of North Carolina, we are anticipating record-breaking energy usage as our customers seek to cool their homes</a:t>
          </a:r>
        </a:p>
      </dgm:t>
    </dgm:pt>
    <dgm:pt modelId="{FE26C02D-748B-4617-9CD0-B656A84710FC}" type="parTrans" cxnId="{4AB91C05-909D-483A-B48B-2E853FB8015F}">
      <dgm:prSet/>
      <dgm:spPr/>
      <dgm:t>
        <a:bodyPr/>
        <a:lstStyle/>
        <a:p>
          <a:endParaRPr lang="en-US"/>
        </a:p>
      </dgm:t>
    </dgm:pt>
    <dgm:pt modelId="{ABC93798-2A6A-446B-AA3F-8C71C30F9FB6}" type="sibTrans" cxnId="{4AB91C05-909D-483A-B48B-2E853FB8015F}">
      <dgm:prSet/>
      <dgm:spPr/>
      <dgm:t>
        <a:bodyPr/>
        <a:lstStyle/>
        <a:p>
          <a:endParaRPr lang="en-US"/>
        </a:p>
      </dgm:t>
    </dgm:pt>
    <dgm:pt modelId="{A3E67504-8E99-4C10-8FD8-CE2D58E7D92D}">
      <dgm:prSet/>
      <dgm:spPr/>
      <dgm:t>
        <a:bodyPr/>
        <a:lstStyle/>
        <a:p>
          <a:r>
            <a:rPr lang="en-US"/>
            <a:t>Our electrical grid is robust, yet the projected demand next July may push its limits, risking blackouts</a:t>
          </a:r>
        </a:p>
      </dgm:t>
    </dgm:pt>
    <dgm:pt modelId="{EE3C8CB7-7379-43CB-BC73-6697A3305067}" type="parTrans" cxnId="{28998848-6165-4CA2-9FCB-29FB98C85358}">
      <dgm:prSet/>
      <dgm:spPr/>
      <dgm:t>
        <a:bodyPr/>
        <a:lstStyle/>
        <a:p>
          <a:endParaRPr lang="en-US"/>
        </a:p>
      </dgm:t>
    </dgm:pt>
    <dgm:pt modelId="{4DE2CFD6-F4AE-4041-AAB7-08DCBD0DB99D}" type="sibTrans" cxnId="{28998848-6165-4CA2-9FCB-29FB98C85358}">
      <dgm:prSet/>
      <dgm:spPr/>
      <dgm:t>
        <a:bodyPr/>
        <a:lstStyle/>
        <a:p>
          <a:endParaRPr lang="en-US"/>
        </a:p>
      </dgm:t>
    </dgm:pt>
    <dgm:pt modelId="{979D4284-A533-4D7C-8077-B1DA63B4811E}" type="pres">
      <dgm:prSet presAssocID="{FB9E8BD5-D5C2-4A8E-AC18-E04B1D460579}" presName="Name0" presStyleCnt="0">
        <dgm:presLayoutVars>
          <dgm:dir/>
          <dgm:resizeHandles val="exact"/>
        </dgm:presLayoutVars>
      </dgm:prSet>
      <dgm:spPr/>
    </dgm:pt>
    <dgm:pt modelId="{D3AF9B98-394A-47D8-BFC8-D8E5EBCDCCAC}" type="pres">
      <dgm:prSet presAssocID="{BFD26A75-8FA7-4566-A9A9-092D1B309760}" presName="node" presStyleLbl="node1" presStyleIdx="0" presStyleCnt="5">
        <dgm:presLayoutVars>
          <dgm:bulletEnabled val="1"/>
        </dgm:presLayoutVars>
      </dgm:prSet>
      <dgm:spPr/>
    </dgm:pt>
    <dgm:pt modelId="{7841441B-F488-455C-AA7A-F9BCF735D8B5}" type="pres">
      <dgm:prSet presAssocID="{9B91A0C6-161E-44B3-842A-26E04BC82640}" presName="sibTransSpacerBeforeConnector" presStyleCnt="0"/>
      <dgm:spPr/>
    </dgm:pt>
    <dgm:pt modelId="{55289A7F-7030-44E7-B1A9-223523ED4395}" type="pres">
      <dgm:prSet presAssocID="{9B91A0C6-161E-44B3-842A-26E04BC82640}" presName="sibTrans" presStyleLbl="node1" presStyleIdx="1" presStyleCnt="5"/>
      <dgm:spPr/>
    </dgm:pt>
    <dgm:pt modelId="{BB172774-746B-4F45-A137-F773EB6078BD}" type="pres">
      <dgm:prSet presAssocID="{9B91A0C6-161E-44B3-842A-26E04BC82640}" presName="sibTransSpacerAfterConnector" presStyleCnt="0"/>
      <dgm:spPr/>
    </dgm:pt>
    <dgm:pt modelId="{61CBC561-FC2A-4F2C-8D55-AF369DFE7397}" type="pres">
      <dgm:prSet presAssocID="{13965A24-DD14-4A7C-B0E9-7B5C8BE0B887}" presName="node" presStyleLbl="node1" presStyleIdx="2" presStyleCnt="5">
        <dgm:presLayoutVars>
          <dgm:bulletEnabled val="1"/>
        </dgm:presLayoutVars>
      </dgm:prSet>
      <dgm:spPr/>
    </dgm:pt>
    <dgm:pt modelId="{542C6CC0-4BA3-4E1C-B8A4-D29663BC097D}" type="pres">
      <dgm:prSet presAssocID="{ABC93798-2A6A-446B-AA3F-8C71C30F9FB6}" presName="sibTransSpacerBeforeConnector" presStyleCnt="0"/>
      <dgm:spPr/>
    </dgm:pt>
    <dgm:pt modelId="{5B13EFC2-E015-4081-9B17-582C61A70FC4}" type="pres">
      <dgm:prSet presAssocID="{ABC93798-2A6A-446B-AA3F-8C71C30F9FB6}" presName="sibTrans" presStyleLbl="node1" presStyleIdx="3" presStyleCnt="5"/>
      <dgm:spPr/>
    </dgm:pt>
    <dgm:pt modelId="{B47DD83D-21BD-4C0B-B2C0-D2E84482022D}" type="pres">
      <dgm:prSet presAssocID="{ABC93798-2A6A-446B-AA3F-8C71C30F9FB6}" presName="sibTransSpacerAfterConnector" presStyleCnt="0"/>
      <dgm:spPr/>
    </dgm:pt>
    <dgm:pt modelId="{80DC7A1B-0F6A-45AC-829C-3C1451EAE9D7}" type="pres">
      <dgm:prSet presAssocID="{A3E67504-8E99-4C10-8FD8-CE2D58E7D92D}" presName="node" presStyleLbl="node1" presStyleIdx="4" presStyleCnt="5">
        <dgm:presLayoutVars>
          <dgm:bulletEnabled val="1"/>
        </dgm:presLayoutVars>
      </dgm:prSet>
      <dgm:spPr/>
    </dgm:pt>
  </dgm:ptLst>
  <dgm:cxnLst>
    <dgm:cxn modelId="{4AB91C05-909D-483A-B48B-2E853FB8015F}" srcId="{FB9E8BD5-D5C2-4A8E-AC18-E04B1D460579}" destId="{13965A24-DD14-4A7C-B0E9-7B5C8BE0B887}" srcOrd="1" destOrd="0" parTransId="{FE26C02D-748B-4617-9CD0-B656A84710FC}" sibTransId="{ABC93798-2A6A-446B-AA3F-8C71C30F9FB6}"/>
    <dgm:cxn modelId="{BDDABD3E-648C-437E-883A-5741FCB832FC}" type="presOf" srcId="{13965A24-DD14-4A7C-B0E9-7B5C8BE0B887}" destId="{61CBC561-FC2A-4F2C-8D55-AF369DFE7397}" srcOrd="0" destOrd="0" presId="urn:microsoft.com/office/officeart/2016/7/layout/BasicProcessNew"/>
    <dgm:cxn modelId="{E5637E66-D66F-4DF8-9313-2027E4E61ED0}" type="presOf" srcId="{9B91A0C6-161E-44B3-842A-26E04BC82640}" destId="{55289A7F-7030-44E7-B1A9-223523ED4395}" srcOrd="0" destOrd="0" presId="urn:microsoft.com/office/officeart/2016/7/layout/BasicProcessNew"/>
    <dgm:cxn modelId="{28998848-6165-4CA2-9FCB-29FB98C85358}" srcId="{FB9E8BD5-D5C2-4A8E-AC18-E04B1D460579}" destId="{A3E67504-8E99-4C10-8FD8-CE2D58E7D92D}" srcOrd="2" destOrd="0" parTransId="{EE3C8CB7-7379-43CB-BC73-6697A3305067}" sibTransId="{4DE2CFD6-F4AE-4041-AAB7-08DCBD0DB99D}"/>
    <dgm:cxn modelId="{C31CFB6C-E85C-4E9D-A999-48461AEE5F02}" type="presOf" srcId="{BFD26A75-8FA7-4566-A9A9-092D1B309760}" destId="{D3AF9B98-394A-47D8-BFC8-D8E5EBCDCCAC}" srcOrd="0" destOrd="0" presId="urn:microsoft.com/office/officeart/2016/7/layout/BasicProcessNew"/>
    <dgm:cxn modelId="{F520494D-13B7-46AB-BAC5-C8C8D27C0D0A}" type="presOf" srcId="{A3E67504-8E99-4C10-8FD8-CE2D58E7D92D}" destId="{80DC7A1B-0F6A-45AC-829C-3C1451EAE9D7}" srcOrd="0" destOrd="0" presId="urn:microsoft.com/office/officeart/2016/7/layout/BasicProcessNew"/>
    <dgm:cxn modelId="{85ED0699-626F-4E3D-935E-C91637425FA9}" type="presOf" srcId="{FB9E8BD5-D5C2-4A8E-AC18-E04B1D460579}" destId="{979D4284-A533-4D7C-8077-B1DA63B4811E}" srcOrd="0" destOrd="0" presId="urn:microsoft.com/office/officeart/2016/7/layout/BasicProcessNew"/>
    <dgm:cxn modelId="{8659539F-B3BC-4D69-9375-D4722E6726A6}" srcId="{FB9E8BD5-D5C2-4A8E-AC18-E04B1D460579}" destId="{BFD26A75-8FA7-4566-A9A9-092D1B309760}" srcOrd="0" destOrd="0" parTransId="{7E96E842-19BC-4145-A346-1189BF35A7E9}" sibTransId="{9B91A0C6-161E-44B3-842A-26E04BC82640}"/>
    <dgm:cxn modelId="{BB641DFC-9081-4715-913F-46D1C591749A}" type="presOf" srcId="{ABC93798-2A6A-446B-AA3F-8C71C30F9FB6}" destId="{5B13EFC2-E015-4081-9B17-582C61A70FC4}" srcOrd="0" destOrd="0" presId="urn:microsoft.com/office/officeart/2016/7/layout/BasicProcessNew"/>
    <dgm:cxn modelId="{9DA1A186-74F9-4934-A496-490BB18106A4}" type="presParOf" srcId="{979D4284-A533-4D7C-8077-B1DA63B4811E}" destId="{D3AF9B98-394A-47D8-BFC8-D8E5EBCDCCAC}" srcOrd="0" destOrd="0" presId="urn:microsoft.com/office/officeart/2016/7/layout/BasicProcessNew"/>
    <dgm:cxn modelId="{3E1F9033-CF03-4CDF-A11F-6A661774008F}" type="presParOf" srcId="{979D4284-A533-4D7C-8077-B1DA63B4811E}" destId="{7841441B-F488-455C-AA7A-F9BCF735D8B5}" srcOrd="1" destOrd="0" presId="urn:microsoft.com/office/officeart/2016/7/layout/BasicProcessNew"/>
    <dgm:cxn modelId="{3C2280D6-7877-4EF1-AE25-6D2B3FBC05C9}" type="presParOf" srcId="{979D4284-A533-4D7C-8077-B1DA63B4811E}" destId="{55289A7F-7030-44E7-B1A9-223523ED4395}" srcOrd="2" destOrd="0" presId="urn:microsoft.com/office/officeart/2016/7/layout/BasicProcessNew"/>
    <dgm:cxn modelId="{F7943A47-81F0-43C4-8B7A-E1D0C57EDF17}" type="presParOf" srcId="{979D4284-A533-4D7C-8077-B1DA63B4811E}" destId="{BB172774-746B-4F45-A137-F773EB6078BD}" srcOrd="3" destOrd="0" presId="urn:microsoft.com/office/officeart/2016/7/layout/BasicProcessNew"/>
    <dgm:cxn modelId="{84EB3B2E-7122-4899-A46D-8F04DB1B0486}" type="presParOf" srcId="{979D4284-A533-4D7C-8077-B1DA63B4811E}" destId="{61CBC561-FC2A-4F2C-8D55-AF369DFE7397}" srcOrd="4" destOrd="0" presId="urn:microsoft.com/office/officeart/2016/7/layout/BasicProcessNew"/>
    <dgm:cxn modelId="{154A60BB-8241-411A-8635-E525B8823C88}" type="presParOf" srcId="{979D4284-A533-4D7C-8077-B1DA63B4811E}" destId="{542C6CC0-4BA3-4E1C-B8A4-D29663BC097D}" srcOrd="5" destOrd="0" presId="urn:microsoft.com/office/officeart/2016/7/layout/BasicProcessNew"/>
    <dgm:cxn modelId="{C98842C6-E818-4A27-8ACE-125F31700D57}" type="presParOf" srcId="{979D4284-A533-4D7C-8077-B1DA63B4811E}" destId="{5B13EFC2-E015-4081-9B17-582C61A70FC4}" srcOrd="6" destOrd="0" presId="urn:microsoft.com/office/officeart/2016/7/layout/BasicProcessNew"/>
    <dgm:cxn modelId="{25D0F2BE-9D94-4212-93C0-6B8CC724355A}" type="presParOf" srcId="{979D4284-A533-4D7C-8077-B1DA63B4811E}" destId="{B47DD83D-21BD-4C0B-B2C0-D2E84482022D}" srcOrd="7" destOrd="0" presId="urn:microsoft.com/office/officeart/2016/7/layout/BasicProcessNew"/>
    <dgm:cxn modelId="{25186366-9701-4BC0-AC7C-1B532B1A7085}" type="presParOf" srcId="{979D4284-A533-4D7C-8077-B1DA63B4811E}" destId="{80DC7A1B-0F6A-45AC-829C-3C1451EAE9D7}" srcOrd="8"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F9B98-394A-47D8-BFC8-D8E5EBCDCCAC}">
      <dsp:nvSpPr>
        <dsp:cNvPr id="0" name=""/>
        <dsp:cNvSpPr/>
      </dsp:nvSpPr>
      <dsp:spPr>
        <a:xfrm>
          <a:off x="334" y="170158"/>
          <a:ext cx="3739103" cy="22434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022350">
            <a:lnSpc>
              <a:spcPct val="90000"/>
            </a:lnSpc>
            <a:spcBef>
              <a:spcPct val="0"/>
            </a:spcBef>
            <a:spcAft>
              <a:spcPct val="35000"/>
            </a:spcAft>
            <a:buNone/>
          </a:pPr>
          <a:r>
            <a:rPr lang="en-US" sz="2300" kern="1200"/>
            <a:t>As global temperatures rise, so does the demand for electricity, particularly during the hot summer months</a:t>
          </a:r>
        </a:p>
      </dsp:txBody>
      <dsp:txXfrm>
        <a:off x="334" y="170158"/>
        <a:ext cx="3739103" cy="2243462"/>
      </dsp:txXfrm>
    </dsp:sp>
    <dsp:sp modelId="{55289A7F-7030-44E7-B1A9-223523ED4395}">
      <dsp:nvSpPr>
        <dsp:cNvPr id="0" name=""/>
        <dsp:cNvSpPr/>
      </dsp:nvSpPr>
      <dsp:spPr>
        <a:xfrm>
          <a:off x="3787768" y="1170389"/>
          <a:ext cx="560865" cy="243000"/>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CBC561-FC2A-4F2C-8D55-AF369DFE7397}">
      <dsp:nvSpPr>
        <dsp:cNvPr id="0" name=""/>
        <dsp:cNvSpPr/>
      </dsp:nvSpPr>
      <dsp:spPr>
        <a:xfrm>
          <a:off x="4396965" y="170158"/>
          <a:ext cx="3739103" cy="22434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022350">
            <a:lnSpc>
              <a:spcPct val="90000"/>
            </a:lnSpc>
            <a:spcBef>
              <a:spcPct val="0"/>
            </a:spcBef>
            <a:spcAft>
              <a:spcPct val="35000"/>
            </a:spcAft>
            <a:buNone/>
          </a:pPr>
          <a:r>
            <a:rPr lang="en-US" sz="2300" kern="1200"/>
            <a:t>In South Carolina and parts of North Carolina, we are anticipating record-breaking energy usage as our customers seek to cool their homes</a:t>
          </a:r>
        </a:p>
      </dsp:txBody>
      <dsp:txXfrm>
        <a:off x="4396965" y="170158"/>
        <a:ext cx="3739103" cy="2243462"/>
      </dsp:txXfrm>
    </dsp:sp>
    <dsp:sp modelId="{5B13EFC2-E015-4081-9B17-582C61A70FC4}">
      <dsp:nvSpPr>
        <dsp:cNvPr id="0" name=""/>
        <dsp:cNvSpPr/>
      </dsp:nvSpPr>
      <dsp:spPr>
        <a:xfrm>
          <a:off x="8184399" y="1170389"/>
          <a:ext cx="560865" cy="243000"/>
        </a:xfrm>
        <a:prstGeom prst="rightArrow">
          <a:avLst>
            <a:gd name="adj1" fmla="val 50000"/>
            <a:gd name="adj2" fmla="val 5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DC7A1B-0F6A-45AC-829C-3C1451EAE9D7}">
      <dsp:nvSpPr>
        <dsp:cNvPr id="0" name=""/>
        <dsp:cNvSpPr/>
      </dsp:nvSpPr>
      <dsp:spPr>
        <a:xfrm>
          <a:off x="8793596" y="170158"/>
          <a:ext cx="3739103" cy="22434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022350">
            <a:lnSpc>
              <a:spcPct val="90000"/>
            </a:lnSpc>
            <a:spcBef>
              <a:spcPct val="0"/>
            </a:spcBef>
            <a:spcAft>
              <a:spcPct val="35000"/>
            </a:spcAft>
            <a:buNone/>
          </a:pPr>
          <a:r>
            <a:rPr lang="en-US" sz="2300" kern="1200"/>
            <a:t>Our electrical grid is robust, yet the projected demand next July may push its limits, risking blackouts</a:t>
          </a:r>
        </a:p>
      </dsp:txBody>
      <dsp:txXfrm>
        <a:off x="8793596" y="170158"/>
        <a:ext cx="3739103" cy="2243462"/>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49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915095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86733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35713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820497"/>
            <a:ext cx="6452354" cy="833199"/>
          </a:xfrm>
          <a:prstGeom prst="rect">
            <a:avLst/>
          </a:prstGeom>
          <a:noFill/>
          <a:ln/>
        </p:spPr>
        <p:txBody>
          <a:bodyPr wrap="none" lIns="91440" tIns="45720" rIns="91440" bIns="45720" rtlCol="0" anchor="t"/>
          <a:lstStyle/>
          <a:p>
            <a:pPr>
              <a:lnSpc>
                <a:spcPts val="6561"/>
              </a:lnSpc>
            </a:pPr>
            <a:r>
              <a:rPr lang="en-US" sz="4000" b="1" kern="0" spc="-157" dirty="0">
                <a:solidFill>
                  <a:srgbClr val="FFFFFF"/>
                </a:solidFill>
                <a:latin typeface="Inter"/>
                <a:ea typeface="Inter"/>
                <a:cs typeface="Inter" pitchFamily="34" charset="-120"/>
              </a:rPr>
              <a:t>Energy Consumption Analysis</a:t>
            </a:r>
            <a:endParaRPr lang="en-US" sz="4000" dirty="0" err="1">
              <a:latin typeface="Inter"/>
              <a:ea typeface="Calibri"/>
              <a:cs typeface="Calibri"/>
            </a:endParaRPr>
          </a:p>
        </p:txBody>
      </p:sp>
      <p:sp>
        <p:nvSpPr>
          <p:cNvPr id="6" name="Text 3"/>
          <p:cNvSpPr/>
          <p:nvPr/>
        </p:nvSpPr>
        <p:spPr>
          <a:xfrm>
            <a:off x="6409121" y="2948587"/>
            <a:ext cx="7477601"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Welcome to our presentation on energy consumption! Join us as we explore the fascinating world of electricity and its impact on our daily lives.</a:t>
            </a:r>
            <a:endParaRPr lang="en-US" sz="1750" dirty="0"/>
          </a:p>
        </p:txBody>
      </p:sp>
      <p:sp>
        <p:nvSpPr>
          <p:cNvPr id="7" name="TextBox 6">
            <a:extLst>
              <a:ext uri="{FF2B5EF4-FFF2-40B4-BE49-F238E27FC236}">
                <a16:creationId xmlns:a16="http://schemas.microsoft.com/office/drawing/2014/main" id="{353011A9-93DC-9A57-FC47-D4C8D6FEE07C}"/>
              </a:ext>
            </a:extLst>
          </p:cNvPr>
          <p:cNvSpPr txBox="1"/>
          <p:nvPr/>
        </p:nvSpPr>
        <p:spPr>
          <a:xfrm>
            <a:off x="9323043" y="6087474"/>
            <a:ext cx="5230623"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2000" dirty="0">
                <a:solidFill>
                  <a:schemeClr val="bg1"/>
                </a:solidFill>
                <a:latin typeface="Times New Roman"/>
                <a:cs typeface="Times New Roman"/>
              </a:rPr>
              <a:t>Sai Subrahmanya Akhil </a:t>
            </a:r>
            <a:r>
              <a:rPr lang="en" sz="2000" err="1">
                <a:solidFill>
                  <a:schemeClr val="bg1"/>
                </a:solidFill>
                <a:latin typeface="Times New Roman"/>
                <a:cs typeface="Times New Roman"/>
              </a:rPr>
              <a:t>Badampudi</a:t>
            </a:r>
            <a:endParaRPr lang="en-US" sz="2000">
              <a:solidFill>
                <a:schemeClr val="bg1"/>
              </a:solidFill>
              <a:latin typeface="Times New Roman"/>
              <a:cs typeface="Times New Roman"/>
            </a:endParaRPr>
          </a:p>
          <a:p>
            <a:pPr algn="ctr"/>
            <a:r>
              <a:rPr lang="en" sz="2000" dirty="0">
                <a:solidFill>
                  <a:schemeClr val="bg1"/>
                </a:solidFill>
                <a:latin typeface="Times New Roman"/>
                <a:cs typeface="Times New Roman"/>
              </a:rPr>
              <a:t>Jash Nimesh Dharia </a:t>
            </a:r>
            <a:r>
              <a:rPr lang="en" sz="2000" err="1">
                <a:solidFill>
                  <a:schemeClr val="bg1"/>
                </a:solidFill>
                <a:latin typeface="Times New Roman"/>
                <a:cs typeface="Times New Roman"/>
              </a:rPr>
              <a:t>Jaliwala</a:t>
            </a:r>
            <a:endParaRPr lang="en-US" sz="2000">
              <a:solidFill>
                <a:schemeClr val="bg1"/>
              </a:solidFill>
              <a:latin typeface="Times New Roman"/>
              <a:cs typeface="Times New Roman"/>
            </a:endParaRPr>
          </a:p>
          <a:p>
            <a:pPr algn="ctr"/>
            <a:r>
              <a:rPr lang="en" sz="2000" dirty="0">
                <a:solidFill>
                  <a:schemeClr val="bg1"/>
                </a:solidFill>
                <a:latin typeface="Times New Roman"/>
                <a:cs typeface="Times New Roman"/>
              </a:rPr>
              <a:t>Masaki </a:t>
            </a:r>
            <a:r>
              <a:rPr lang="en" sz="2000" err="1">
                <a:solidFill>
                  <a:schemeClr val="bg1"/>
                </a:solidFill>
                <a:latin typeface="Times New Roman"/>
                <a:cs typeface="Times New Roman"/>
              </a:rPr>
              <a:t>Hosohata</a:t>
            </a:r>
            <a:endParaRPr lang="en-US" sz="2000">
              <a:solidFill>
                <a:schemeClr val="bg1"/>
              </a:solidFill>
              <a:latin typeface="Times New Roman"/>
              <a:cs typeface="Times New Roman"/>
            </a:endParaRPr>
          </a:p>
          <a:p>
            <a:pPr algn="ctr"/>
            <a:r>
              <a:rPr lang="en" sz="2000" dirty="0">
                <a:solidFill>
                  <a:schemeClr val="bg1"/>
                </a:solidFill>
                <a:latin typeface="Times New Roman"/>
                <a:cs typeface="Times New Roman"/>
              </a:rPr>
              <a:t>Sampada Regmi</a:t>
            </a:r>
            <a:endParaRPr lang="en-US" sz="2000">
              <a:solidFill>
                <a:schemeClr val="bg1"/>
              </a:solidFill>
              <a:latin typeface="Times New Roman"/>
              <a:cs typeface="Times New Roman"/>
            </a:endParaRPr>
          </a:p>
          <a:p>
            <a:pPr algn="ctr"/>
            <a:r>
              <a:rPr lang="en" sz="2000" dirty="0">
                <a:solidFill>
                  <a:schemeClr val="bg1"/>
                </a:solidFill>
                <a:latin typeface="Times New Roman"/>
                <a:cs typeface="Times New Roman"/>
              </a:rPr>
              <a:t>Neha Sharma</a:t>
            </a:r>
            <a:endParaRPr lang="en-US" sz="2000" dirty="0">
              <a:solidFill>
                <a:schemeClr val="bg1"/>
              </a:solidFill>
              <a:latin typeface="Times New Roman"/>
              <a:cs typeface="Times New Roman"/>
            </a:endParaRPr>
          </a:p>
          <a:p>
            <a:pPr algn="l"/>
            <a:endParaRPr lang="en-US" dirty="0">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32934"/>
          </a:xfrm>
          <a:prstGeom prst="rect">
            <a:avLst/>
          </a:prstGeom>
          <a:solidFill>
            <a:srgbClr val="272525"/>
          </a:solidFill>
          <a:ln w="13097">
            <a:solidFill>
              <a:srgbClr val="565151"/>
            </a:solidFill>
            <a:prstDash val="solid"/>
          </a:ln>
        </p:spPr>
        <p:txBody>
          <a:bodyPr/>
          <a:lstStyle/>
          <a:p>
            <a:r>
              <a:rPr lang="en-IN" dirty="0" err="1"/>
              <a:t>th</a:t>
            </a:r>
            <a:endParaRPr lang="en-IN" dirty="0"/>
          </a:p>
        </p:txBody>
      </p:sp>
      <p:pic>
        <p:nvPicPr>
          <p:cNvPr id="4" name="Image 0" descr="preencoded.png"/>
          <p:cNvPicPr>
            <a:picLocks noChangeAspect="1"/>
          </p:cNvPicPr>
          <p:nvPr/>
        </p:nvPicPr>
        <p:blipFill>
          <a:blip r:embed="rId3"/>
          <a:stretch>
            <a:fillRect/>
          </a:stretch>
        </p:blipFill>
        <p:spPr>
          <a:xfrm>
            <a:off x="10972800" y="0"/>
            <a:ext cx="3657600" cy="8232934"/>
          </a:xfrm>
          <a:prstGeom prst="rect">
            <a:avLst/>
          </a:prstGeom>
        </p:spPr>
      </p:pic>
      <p:sp>
        <p:nvSpPr>
          <p:cNvPr id="5" name="Text 2"/>
          <p:cNvSpPr/>
          <p:nvPr/>
        </p:nvSpPr>
        <p:spPr>
          <a:xfrm>
            <a:off x="786527" y="576858"/>
            <a:ext cx="9399746" cy="1311116"/>
          </a:xfrm>
          <a:prstGeom prst="rect">
            <a:avLst/>
          </a:prstGeom>
          <a:noFill/>
          <a:ln/>
        </p:spPr>
        <p:txBody>
          <a:bodyPr wrap="square" rtlCol="0" anchor="t"/>
          <a:lstStyle/>
          <a:p>
            <a:pPr marL="0" indent="0">
              <a:lnSpc>
                <a:spcPts val="5162"/>
              </a:lnSpc>
              <a:buNone/>
            </a:pPr>
            <a:r>
              <a:rPr lang="en-US" sz="4129" b="1" kern="0" spc="-124" dirty="0">
                <a:solidFill>
                  <a:srgbClr val="FFFFFF"/>
                </a:solidFill>
                <a:latin typeface="Inter" pitchFamily="34" charset="0"/>
                <a:ea typeface="Inter" pitchFamily="34" charset="-122"/>
                <a:cs typeface="Inter" pitchFamily="34" charset="-120"/>
              </a:rPr>
              <a:t>Identifying a Potential Approach to Reduce Peak Energy Demand</a:t>
            </a:r>
            <a:endParaRPr lang="en-US" sz="4129" dirty="0"/>
          </a:p>
        </p:txBody>
      </p:sp>
      <p:sp>
        <p:nvSpPr>
          <p:cNvPr id="6" name="Shape 3"/>
          <p:cNvSpPr/>
          <p:nvPr/>
        </p:nvSpPr>
        <p:spPr>
          <a:xfrm>
            <a:off x="1080135" y="2202537"/>
            <a:ext cx="41910" cy="5453539"/>
          </a:xfrm>
          <a:prstGeom prst="rect">
            <a:avLst/>
          </a:prstGeom>
          <a:solidFill>
            <a:srgbClr val="140099"/>
          </a:solidFill>
          <a:ln/>
        </p:spPr>
      </p:sp>
      <p:sp>
        <p:nvSpPr>
          <p:cNvPr id="7" name="Shape 4"/>
          <p:cNvSpPr/>
          <p:nvPr/>
        </p:nvSpPr>
        <p:spPr>
          <a:xfrm>
            <a:off x="1337072" y="2581394"/>
            <a:ext cx="734139" cy="41910"/>
          </a:xfrm>
          <a:prstGeom prst="rect">
            <a:avLst/>
          </a:prstGeom>
          <a:solidFill>
            <a:srgbClr val="140099"/>
          </a:solidFill>
          <a:ln/>
        </p:spPr>
      </p:sp>
      <p:sp>
        <p:nvSpPr>
          <p:cNvPr id="8" name="Shape 5"/>
          <p:cNvSpPr/>
          <p:nvPr/>
        </p:nvSpPr>
        <p:spPr>
          <a:xfrm>
            <a:off x="865108" y="2366367"/>
            <a:ext cx="471964" cy="471964"/>
          </a:xfrm>
          <a:prstGeom prst="roundRect">
            <a:avLst>
              <a:gd name="adj" fmla="val 20001"/>
            </a:avLst>
          </a:prstGeom>
          <a:solidFill>
            <a:srgbClr val="110080"/>
          </a:solidFill>
          <a:ln w="13097">
            <a:solidFill>
              <a:srgbClr val="140099"/>
            </a:solidFill>
            <a:prstDash val="solid"/>
          </a:ln>
        </p:spPr>
      </p:sp>
      <p:sp>
        <p:nvSpPr>
          <p:cNvPr id="9" name="Text 6"/>
          <p:cNvSpPr/>
          <p:nvPr/>
        </p:nvSpPr>
        <p:spPr>
          <a:xfrm>
            <a:off x="1029533" y="2405658"/>
            <a:ext cx="142994" cy="393263"/>
          </a:xfrm>
          <a:prstGeom prst="rect">
            <a:avLst/>
          </a:prstGeom>
          <a:noFill/>
          <a:ln/>
        </p:spPr>
        <p:txBody>
          <a:bodyPr wrap="none" rtlCol="0" anchor="t"/>
          <a:lstStyle/>
          <a:p>
            <a:pPr marL="0" indent="0" algn="ctr">
              <a:lnSpc>
                <a:spcPts val="3097"/>
              </a:lnSpc>
              <a:buNone/>
            </a:pPr>
            <a:r>
              <a:rPr lang="en-US" sz="2478" b="1" kern="0" spc="-74" dirty="0">
                <a:solidFill>
                  <a:srgbClr val="E5E0DF"/>
                </a:solidFill>
                <a:latin typeface="Inter" pitchFamily="34" charset="0"/>
                <a:ea typeface="Inter" pitchFamily="34" charset="-122"/>
                <a:cs typeface="Inter" pitchFamily="34" charset="-120"/>
              </a:rPr>
              <a:t>1</a:t>
            </a:r>
            <a:endParaRPr lang="en-US" sz="2478" dirty="0"/>
          </a:p>
        </p:txBody>
      </p:sp>
      <p:sp>
        <p:nvSpPr>
          <p:cNvPr id="10" name="Text 7"/>
          <p:cNvSpPr/>
          <p:nvPr/>
        </p:nvSpPr>
        <p:spPr>
          <a:xfrm>
            <a:off x="2254806" y="2412206"/>
            <a:ext cx="2097643" cy="327660"/>
          </a:xfrm>
          <a:prstGeom prst="rect">
            <a:avLst/>
          </a:prstGeom>
          <a:noFill/>
          <a:ln/>
        </p:spPr>
        <p:txBody>
          <a:bodyPr wrap="none" rtlCol="0" anchor="t"/>
          <a:lstStyle/>
          <a:p>
            <a:pPr marL="0" indent="0" algn="l">
              <a:lnSpc>
                <a:spcPts val="2581"/>
              </a:lnSpc>
              <a:buNone/>
            </a:pPr>
            <a:r>
              <a:rPr lang="en-US" sz="2065" b="1" kern="0" spc="-62" dirty="0">
                <a:solidFill>
                  <a:srgbClr val="E5E0DF"/>
                </a:solidFill>
                <a:latin typeface="Inter" pitchFamily="34" charset="0"/>
                <a:ea typeface="Inter" pitchFamily="34" charset="-122"/>
                <a:cs typeface="Inter" pitchFamily="34" charset="-120"/>
              </a:rPr>
              <a:t>Data Analysis</a:t>
            </a:r>
            <a:endParaRPr lang="en-US" sz="2065" dirty="0"/>
          </a:p>
        </p:txBody>
      </p:sp>
      <p:sp>
        <p:nvSpPr>
          <p:cNvPr id="11" name="Text 8"/>
          <p:cNvSpPr/>
          <p:nvPr/>
        </p:nvSpPr>
        <p:spPr>
          <a:xfrm>
            <a:off x="2254806" y="2807731"/>
            <a:ext cx="7931468" cy="1350407"/>
          </a:xfrm>
          <a:prstGeom prst="rect">
            <a:avLst/>
          </a:prstGeom>
          <a:noFill/>
          <a:ln/>
        </p:spPr>
        <p:txBody>
          <a:bodyPr wrap="square" lIns="91440" tIns="45720" rIns="91440" bIns="45720" rtlCol="0" anchor="t"/>
          <a:lstStyle/>
          <a:p>
            <a:pPr marL="0" indent="0" algn="l">
              <a:lnSpc>
                <a:spcPts val="2643"/>
              </a:lnSpc>
              <a:buNone/>
            </a:pPr>
            <a:r>
              <a:rPr lang="en-US" sz="1652" kern="0" spc="-33" dirty="0">
                <a:solidFill>
                  <a:srgbClr val="E5E0DF"/>
                </a:solidFill>
                <a:latin typeface="Inter" pitchFamily="34" charset="0"/>
                <a:ea typeface="Inter" pitchFamily="34" charset="-122"/>
                <a:cs typeface="Inter" pitchFamily="34" charset="-120"/>
              </a:rPr>
              <a:t>The top three variables contributing towards energy consumption are:</a:t>
            </a:r>
          </a:p>
          <a:p>
            <a:pPr marL="0" indent="0" algn="l">
              <a:lnSpc>
                <a:spcPts val="2643"/>
              </a:lnSpc>
              <a:buNone/>
            </a:pPr>
            <a:r>
              <a:rPr lang="en-US" sz="1650" kern="0" spc="-33" dirty="0">
                <a:solidFill>
                  <a:srgbClr val="E5E0DF"/>
                </a:solidFill>
                <a:latin typeface="Inter"/>
                <a:ea typeface="Inter"/>
                <a:cs typeface="Inter" pitchFamily="34" charset="-120"/>
              </a:rPr>
              <a:t>Interior Light</a:t>
            </a:r>
          </a:p>
          <a:p>
            <a:pPr>
              <a:lnSpc>
                <a:spcPts val="2643"/>
              </a:lnSpc>
            </a:pPr>
            <a:r>
              <a:rPr lang="en-US" sz="1650" kern="0" spc="-33" dirty="0">
                <a:solidFill>
                  <a:srgbClr val="E5E0DF"/>
                </a:solidFill>
                <a:latin typeface="Inter"/>
                <a:ea typeface="Inter"/>
              </a:rPr>
              <a:t>Fire place</a:t>
            </a:r>
            <a:endParaRPr lang="en-US" sz="1650" kern="0" spc="-33">
              <a:solidFill>
                <a:srgbClr val="E5E0DF"/>
              </a:solidFill>
              <a:latin typeface="Inter"/>
              <a:ea typeface="Inter"/>
            </a:endParaRPr>
          </a:p>
          <a:p>
            <a:pPr>
              <a:lnSpc>
                <a:spcPts val="2643"/>
              </a:lnSpc>
            </a:pPr>
            <a:r>
              <a:rPr lang="en-US" sz="1650" kern="0" spc="-33" dirty="0">
                <a:solidFill>
                  <a:srgbClr val="E5E0DF"/>
                </a:solidFill>
                <a:latin typeface="Inter"/>
                <a:ea typeface="Inter"/>
              </a:rPr>
              <a:t>Ceiling fan</a:t>
            </a:r>
          </a:p>
        </p:txBody>
      </p:sp>
      <p:sp>
        <p:nvSpPr>
          <p:cNvPr id="12" name="Shape 9"/>
          <p:cNvSpPr/>
          <p:nvPr/>
        </p:nvSpPr>
        <p:spPr>
          <a:xfrm>
            <a:off x="1337072" y="4469130"/>
            <a:ext cx="734139" cy="41910"/>
          </a:xfrm>
          <a:prstGeom prst="rect">
            <a:avLst/>
          </a:prstGeom>
          <a:solidFill>
            <a:srgbClr val="140099"/>
          </a:solidFill>
          <a:ln/>
        </p:spPr>
      </p:sp>
      <p:sp>
        <p:nvSpPr>
          <p:cNvPr id="13" name="Shape 10"/>
          <p:cNvSpPr/>
          <p:nvPr/>
        </p:nvSpPr>
        <p:spPr>
          <a:xfrm>
            <a:off x="865108" y="4254103"/>
            <a:ext cx="471964" cy="471964"/>
          </a:xfrm>
          <a:prstGeom prst="roundRect">
            <a:avLst>
              <a:gd name="adj" fmla="val 20001"/>
            </a:avLst>
          </a:prstGeom>
          <a:solidFill>
            <a:srgbClr val="110080"/>
          </a:solidFill>
          <a:ln w="13097">
            <a:solidFill>
              <a:srgbClr val="140099"/>
            </a:solidFill>
            <a:prstDash val="solid"/>
          </a:ln>
        </p:spPr>
      </p:sp>
      <p:sp>
        <p:nvSpPr>
          <p:cNvPr id="14" name="Text 11"/>
          <p:cNvSpPr/>
          <p:nvPr/>
        </p:nvSpPr>
        <p:spPr>
          <a:xfrm>
            <a:off x="1006673" y="4293394"/>
            <a:ext cx="188714" cy="393263"/>
          </a:xfrm>
          <a:prstGeom prst="rect">
            <a:avLst/>
          </a:prstGeom>
          <a:noFill/>
          <a:ln/>
        </p:spPr>
        <p:txBody>
          <a:bodyPr wrap="none" rtlCol="0" anchor="t"/>
          <a:lstStyle/>
          <a:p>
            <a:pPr marL="0" indent="0" algn="ctr">
              <a:lnSpc>
                <a:spcPts val="3097"/>
              </a:lnSpc>
              <a:buNone/>
            </a:pPr>
            <a:r>
              <a:rPr lang="en-US" sz="2478" b="1" kern="0" spc="-74" dirty="0">
                <a:solidFill>
                  <a:srgbClr val="E5E0DF"/>
                </a:solidFill>
                <a:latin typeface="Inter" pitchFamily="34" charset="0"/>
                <a:ea typeface="Inter" pitchFamily="34" charset="-122"/>
                <a:cs typeface="Inter" pitchFamily="34" charset="-120"/>
              </a:rPr>
              <a:t>2</a:t>
            </a:r>
            <a:endParaRPr lang="en-US" sz="2478" dirty="0"/>
          </a:p>
        </p:txBody>
      </p:sp>
      <p:sp>
        <p:nvSpPr>
          <p:cNvPr id="15" name="Text 12"/>
          <p:cNvSpPr/>
          <p:nvPr/>
        </p:nvSpPr>
        <p:spPr>
          <a:xfrm>
            <a:off x="2254806" y="4299942"/>
            <a:ext cx="3484126" cy="327660"/>
          </a:xfrm>
          <a:prstGeom prst="rect">
            <a:avLst/>
          </a:prstGeom>
          <a:noFill/>
          <a:ln/>
        </p:spPr>
        <p:txBody>
          <a:bodyPr wrap="none" rtlCol="0" anchor="t"/>
          <a:lstStyle/>
          <a:p>
            <a:pPr marL="0" indent="0" algn="l">
              <a:lnSpc>
                <a:spcPts val="2581"/>
              </a:lnSpc>
              <a:buNone/>
            </a:pPr>
            <a:r>
              <a:rPr lang="en-US" sz="2065" b="1" kern="0" spc="-62" dirty="0">
                <a:solidFill>
                  <a:srgbClr val="E5E0DF"/>
                </a:solidFill>
                <a:latin typeface="Inter" pitchFamily="34" charset="0"/>
                <a:ea typeface="Inter" pitchFamily="34" charset="-122"/>
              </a:rPr>
              <a:t>Reasons for High Usage</a:t>
            </a:r>
            <a:endParaRPr lang="en-US" sz="2065" dirty="0"/>
          </a:p>
        </p:txBody>
      </p:sp>
      <p:sp>
        <p:nvSpPr>
          <p:cNvPr id="16" name="Text 13"/>
          <p:cNvSpPr/>
          <p:nvPr/>
        </p:nvSpPr>
        <p:spPr>
          <a:xfrm>
            <a:off x="2254806" y="4837271"/>
            <a:ext cx="7931468" cy="671274"/>
          </a:xfrm>
          <a:prstGeom prst="rect">
            <a:avLst/>
          </a:prstGeom>
          <a:noFill/>
          <a:ln/>
        </p:spPr>
        <p:txBody>
          <a:bodyPr wrap="square" rtlCol="0" anchor="t"/>
          <a:lstStyle/>
          <a:p>
            <a:pPr marL="0" indent="0" algn="l">
              <a:lnSpc>
                <a:spcPts val="2643"/>
              </a:lnSpc>
              <a:buNone/>
            </a:pPr>
            <a:endParaRPr lang="en-US" sz="1652" dirty="0"/>
          </a:p>
        </p:txBody>
      </p:sp>
      <p:sp>
        <p:nvSpPr>
          <p:cNvPr id="19" name="Text 16"/>
          <p:cNvSpPr/>
          <p:nvPr/>
        </p:nvSpPr>
        <p:spPr>
          <a:xfrm>
            <a:off x="1002863" y="6181130"/>
            <a:ext cx="196334" cy="393263"/>
          </a:xfrm>
          <a:prstGeom prst="rect">
            <a:avLst/>
          </a:prstGeom>
          <a:noFill/>
          <a:ln/>
        </p:spPr>
        <p:txBody>
          <a:bodyPr wrap="none" rtlCol="0" anchor="t"/>
          <a:lstStyle/>
          <a:p>
            <a:pPr marL="0" indent="0" algn="ctr">
              <a:lnSpc>
                <a:spcPts val="3097"/>
              </a:lnSpc>
              <a:buNone/>
            </a:pPr>
            <a:endParaRPr lang="en-US" sz="2478"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23" name="Text 8">
            <a:extLst>
              <a:ext uri="{FF2B5EF4-FFF2-40B4-BE49-F238E27FC236}">
                <a16:creationId xmlns:a16="http://schemas.microsoft.com/office/drawing/2014/main" id="{B4B14C5D-6140-F0DF-160B-FA88667F42A5}"/>
              </a:ext>
            </a:extLst>
          </p:cNvPr>
          <p:cNvSpPr/>
          <p:nvPr/>
        </p:nvSpPr>
        <p:spPr>
          <a:xfrm>
            <a:off x="2254805" y="4695960"/>
            <a:ext cx="7931468" cy="3105377"/>
          </a:xfrm>
          <a:prstGeom prst="rect">
            <a:avLst/>
          </a:prstGeom>
          <a:noFill/>
          <a:ln/>
        </p:spPr>
        <p:txBody>
          <a:bodyPr wrap="square" lIns="91440" tIns="45720" rIns="91440" bIns="45720" rtlCol="0" anchor="t"/>
          <a:lstStyle/>
          <a:p>
            <a:pPr marL="0" indent="0" algn="l">
              <a:lnSpc>
                <a:spcPts val="2643"/>
              </a:lnSpc>
              <a:buNone/>
            </a:pPr>
            <a:r>
              <a:rPr lang="en-US" sz="1652" kern="0" spc="-33" dirty="0">
                <a:solidFill>
                  <a:srgbClr val="E5E0DF"/>
                </a:solidFill>
                <a:latin typeface="Inter" pitchFamily="34" charset="0"/>
                <a:ea typeface="Inter" pitchFamily="34" charset="-122"/>
                <a:cs typeface="Inter" pitchFamily="34" charset="-120"/>
              </a:rPr>
              <a:t>Ceiling Fan – in the summer, hot weather can lead to higher usage along with keeping them constantly running</a:t>
            </a:r>
          </a:p>
          <a:p>
            <a:pPr>
              <a:lnSpc>
                <a:spcPts val="2643"/>
              </a:lnSpc>
            </a:pPr>
            <a:r>
              <a:rPr lang="en-US" sz="1650" kern="0" spc="-33" dirty="0">
                <a:solidFill>
                  <a:srgbClr val="E5E0DF"/>
                </a:solidFill>
                <a:latin typeface="Inter"/>
                <a:ea typeface="Inter"/>
                <a:cs typeface="Inter" pitchFamily="34" charset="-120"/>
              </a:rPr>
              <a:t>Interior Light – homeowners  keep their interior lights on throughout the night / while going out </a:t>
            </a:r>
          </a:p>
          <a:p>
            <a:pPr>
              <a:lnSpc>
                <a:spcPts val="2643"/>
              </a:lnSpc>
            </a:pPr>
            <a:r>
              <a:rPr lang="en-US" sz="1650" kern="0" spc="-33" dirty="0">
                <a:solidFill>
                  <a:srgbClr val="E5E0DF"/>
                </a:solidFill>
                <a:latin typeface="Inter"/>
                <a:ea typeface="Inter"/>
                <a:cs typeface="Inter" pitchFamily="34" charset="-120"/>
              </a:rPr>
              <a:t>Fire place  – fireplace is also consuming much energy as they put outside for outdoor décor </a:t>
            </a:r>
            <a:endParaRPr lang="en-US" sz="1650" kern="0" spc="-33" dirty="0">
              <a:solidFill>
                <a:srgbClr val="E5E0DF"/>
              </a:solidFill>
              <a:latin typeface="Inter"/>
              <a:ea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3241DEC2-0503-1B42-6C5E-EF3FEC64A5DA}"/>
              </a:ext>
            </a:extLst>
          </p:cNvPr>
          <p:cNvSpPr/>
          <p:nvPr/>
        </p:nvSpPr>
        <p:spPr>
          <a:xfrm>
            <a:off x="0" y="0"/>
            <a:ext cx="14630400" cy="8232934"/>
          </a:xfrm>
          <a:prstGeom prst="rect">
            <a:avLst/>
          </a:prstGeom>
          <a:solidFill>
            <a:srgbClr val="272525"/>
          </a:solidFill>
          <a:ln w="13097">
            <a:solidFill>
              <a:srgbClr val="565151"/>
            </a:solidFill>
            <a:prstDash val="solid"/>
          </a:ln>
        </p:spPr>
        <p:txBody>
          <a:bodyPr lIns="91440" tIns="45720" rIns="91440" bIns="45720" anchor="t"/>
          <a:lstStyle/>
          <a:p>
            <a:endParaRPr lang="en-IN" dirty="0"/>
          </a:p>
        </p:txBody>
      </p:sp>
      <p:sp>
        <p:nvSpPr>
          <p:cNvPr id="4" name="TextBox 3">
            <a:extLst>
              <a:ext uri="{FF2B5EF4-FFF2-40B4-BE49-F238E27FC236}">
                <a16:creationId xmlns:a16="http://schemas.microsoft.com/office/drawing/2014/main" id="{1739737A-32D0-0CAF-BB11-201340FD831E}"/>
              </a:ext>
            </a:extLst>
          </p:cNvPr>
          <p:cNvSpPr txBox="1"/>
          <p:nvPr/>
        </p:nvSpPr>
        <p:spPr>
          <a:xfrm>
            <a:off x="677806" y="754539"/>
            <a:ext cx="66373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solidFill>
                  <a:schemeClr val="bg1"/>
                </a:solidFill>
                <a:latin typeface="Arial Nova"/>
                <a:ea typeface="Calibri"/>
                <a:cs typeface="Calibri"/>
              </a:rPr>
              <a:t>Recommendation</a:t>
            </a:r>
          </a:p>
        </p:txBody>
      </p:sp>
      <p:sp>
        <p:nvSpPr>
          <p:cNvPr id="6" name="TextBox 5">
            <a:extLst>
              <a:ext uri="{FF2B5EF4-FFF2-40B4-BE49-F238E27FC236}">
                <a16:creationId xmlns:a16="http://schemas.microsoft.com/office/drawing/2014/main" id="{DA267367-38A1-29AE-2211-FAD5F9605624}"/>
              </a:ext>
            </a:extLst>
          </p:cNvPr>
          <p:cNvSpPr txBox="1"/>
          <p:nvPr/>
        </p:nvSpPr>
        <p:spPr>
          <a:xfrm>
            <a:off x="9604397" y="2775172"/>
            <a:ext cx="446329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Calibri"/>
                <a:cs typeface="Calibri"/>
              </a:rPr>
              <a:t>Here the first recommendation is to remove the fireplace usage in summer and decrease the interior light usage </a:t>
            </a:r>
          </a:p>
          <a:p>
            <a:endParaRPr lang="en-US" dirty="0">
              <a:solidFill>
                <a:schemeClr val="bg1"/>
              </a:solidFill>
              <a:ea typeface="Calibri"/>
              <a:cs typeface="Calibri"/>
            </a:endParaRPr>
          </a:p>
          <a:p>
            <a:r>
              <a:rPr lang="en-US" dirty="0">
                <a:solidFill>
                  <a:schemeClr val="bg1"/>
                </a:solidFill>
                <a:ea typeface="Calibri"/>
                <a:cs typeface="Calibri"/>
              </a:rPr>
              <a:t>Hence we can see that the energy consumption is reduced to almost 5000 </a:t>
            </a:r>
            <a:r>
              <a:rPr lang="en-US" dirty="0" err="1">
                <a:solidFill>
                  <a:schemeClr val="bg1"/>
                </a:solidFill>
                <a:ea typeface="Calibri"/>
                <a:cs typeface="Calibri"/>
              </a:rPr>
              <a:t>kWH</a:t>
            </a:r>
            <a:endParaRPr lang="en-US" dirty="0">
              <a:solidFill>
                <a:schemeClr val="bg1"/>
              </a:solidFill>
              <a:ea typeface="Calibri"/>
              <a:cs typeface="Calibri"/>
            </a:endParaRPr>
          </a:p>
        </p:txBody>
      </p:sp>
      <p:pic>
        <p:nvPicPr>
          <p:cNvPr id="7" name="Picture 6" descr="A graph of energy consumption&#10;&#10;Description automatically generated">
            <a:extLst>
              <a:ext uri="{FF2B5EF4-FFF2-40B4-BE49-F238E27FC236}">
                <a16:creationId xmlns:a16="http://schemas.microsoft.com/office/drawing/2014/main" id="{CC657D05-F53B-8B58-DC70-4D95EDD600A5}"/>
              </a:ext>
            </a:extLst>
          </p:cNvPr>
          <p:cNvPicPr>
            <a:picLocks noChangeAspect="1"/>
          </p:cNvPicPr>
          <p:nvPr/>
        </p:nvPicPr>
        <p:blipFill>
          <a:blip r:embed="rId2"/>
          <a:stretch>
            <a:fillRect/>
          </a:stretch>
        </p:blipFill>
        <p:spPr>
          <a:xfrm>
            <a:off x="677807" y="1909187"/>
            <a:ext cx="8459798" cy="5108216"/>
          </a:xfrm>
          <a:prstGeom prst="rect">
            <a:avLst/>
          </a:prstGeom>
        </p:spPr>
      </p:pic>
    </p:spTree>
    <p:extLst>
      <p:ext uri="{BB962C8B-B14F-4D97-AF65-F5344CB8AC3E}">
        <p14:creationId xmlns:p14="http://schemas.microsoft.com/office/powerpoint/2010/main" val="4291652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335">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2673429"/>
          </a:xfrm>
          <a:prstGeom prst="rect">
            <a:avLst/>
          </a:prstGeom>
        </p:spPr>
      </p:pic>
      <p:sp>
        <p:nvSpPr>
          <p:cNvPr id="5" name="Text 2"/>
          <p:cNvSpPr/>
          <p:nvPr/>
        </p:nvSpPr>
        <p:spPr>
          <a:xfrm>
            <a:off x="2235518" y="3262551"/>
            <a:ext cx="4277558" cy="668298"/>
          </a:xfrm>
          <a:prstGeom prst="rect">
            <a:avLst/>
          </a:prstGeom>
          <a:noFill/>
          <a:ln/>
        </p:spPr>
        <p:txBody>
          <a:bodyPr wrap="none" rtlCol="0" anchor="t"/>
          <a:lstStyle/>
          <a:p>
            <a:pPr marL="0" indent="0">
              <a:lnSpc>
                <a:spcPts val="5263"/>
              </a:lnSpc>
              <a:buNone/>
            </a:pPr>
            <a:r>
              <a:rPr lang="en-US" sz="4210" b="1" kern="0" spc="-126" dirty="0">
                <a:solidFill>
                  <a:srgbClr val="FFFFFF"/>
                </a:solidFill>
                <a:latin typeface="Inter" pitchFamily="34" charset="0"/>
                <a:ea typeface="Inter" pitchFamily="34" charset="-122"/>
                <a:cs typeface="Inter" pitchFamily="34" charset="-120"/>
              </a:rPr>
              <a:t>Conclusion</a:t>
            </a:r>
            <a:endParaRPr lang="en-US" sz="4210" dirty="0"/>
          </a:p>
        </p:txBody>
      </p:sp>
      <p:sp>
        <p:nvSpPr>
          <p:cNvPr id="6" name="Shape 3"/>
          <p:cNvSpPr/>
          <p:nvPr/>
        </p:nvSpPr>
        <p:spPr>
          <a:xfrm>
            <a:off x="2235518" y="4251603"/>
            <a:ext cx="3243858" cy="3388757"/>
          </a:xfrm>
          <a:prstGeom prst="roundRect">
            <a:avLst>
              <a:gd name="adj" fmla="val 2967"/>
            </a:avLst>
          </a:prstGeom>
          <a:solidFill>
            <a:srgbClr val="110080"/>
          </a:solidFill>
          <a:ln w="13335">
            <a:solidFill>
              <a:srgbClr val="140099"/>
            </a:solidFill>
            <a:prstDash val="solid"/>
          </a:ln>
        </p:spPr>
      </p:sp>
      <p:sp>
        <p:nvSpPr>
          <p:cNvPr id="7" name="Text 4"/>
          <p:cNvSpPr/>
          <p:nvPr/>
        </p:nvSpPr>
        <p:spPr>
          <a:xfrm>
            <a:off x="2462689" y="4478774"/>
            <a:ext cx="2789515" cy="668179"/>
          </a:xfrm>
          <a:prstGeom prst="rect">
            <a:avLst/>
          </a:prstGeom>
          <a:noFill/>
          <a:ln/>
        </p:spPr>
        <p:txBody>
          <a:bodyPr wrap="square" rtlCol="0" anchor="t"/>
          <a:lstStyle/>
          <a:p>
            <a:pPr marL="0" indent="0">
              <a:lnSpc>
                <a:spcPts val="2631"/>
              </a:lnSpc>
              <a:buNone/>
            </a:pPr>
            <a:r>
              <a:rPr lang="en-US" sz="2105" b="1" kern="0" spc="-63" dirty="0">
                <a:solidFill>
                  <a:srgbClr val="E5E0DF"/>
                </a:solidFill>
                <a:latin typeface="Inter" pitchFamily="34" charset="0"/>
                <a:ea typeface="Inter" pitchFamily="34" charset="-122"/>
                <a:cs typeface="Inter" pitchFamily="34" charset="-120"/>
              </a:rPr>
              <a:t>Understanding Energy Consumption</a:t>
            </a:r>
            <a:endParaRPr lang="en-US" sz="2105" dirty="0"/>
          </a:p>
        </p:txBody>
      </p:sp>
      <p:sp>
        <p:nvSpPr>
          <p:cNvPr id="8" name="Text 5"/>
          <p:cNvSpPr/>
          <p:nvPr/>
        </p:nvSpPr>
        <p:spPr>
          <a:xfrm>
            <a:off x="2462689" y="5360789"/>
            <a:ext cx="2789515" cy="2052399"/>
          </a:xfrm>
          <a:prstGeom prst="rect">
            <a:avLst/>
          </a:prstGeom>
          <a:noFill/>
          <a:ln/>
        </p:spPr>
        <p:txBody>
          <a:bodyPr wrap="square" rtlCol="0" anchor="t"/>
          <a:lstStyle/>
          <a:p>
            <a:pPr marL="0" indent="0">
              <a:lnSpc>
                <a:spcPts val="2695"/>
              </a:lnSpc>
              <a:buNone/>
            </a:pPr>
            <a:r>
              <a:rPr lang="en-US" sz="1684" kern="0" spc="-34" dirty="0">
                <a:solidFill>
                  <a:srgbClr val="E5E0DF"/>
                </a:solidFill>
                <a:latin typeface="Inter" pitchFamily="34" charset="0"/>
                <a:ea typeface="Inter" pitchFamily="34" charset="-122"/>
                <a:cs typeface="Inter" pitchFamily="34" charset="-120"/>
              </a:rPr>
              <a:t>By analyzing various factors and employing advanced techniques, we gained insights into energy consumption patterns and its impact on society.</a:t>
            </a:r>
            <a:endParaRPr lang="en-US" sz="1684" dirty="0"/>
          </a:p>
        </p:txBody>
      </p:sp>
      <p:sp>
        <p:nvSpPr>
          <p:cNvPr id="9" name="Shape 6"/>
          <p:cNvSpPr/>
          <p:nvPr/>
        </p:nvSpPr>
        <p:spPr>
          <a:xfrm>
            <a:off x="5693212" y="4251603"/>
            <a:ext cx="3243858" cy="3388757"/>
          </a:xfrm>
          <a:prstGeom prst="roundRect">
            <a:avLst>
              <a:gd name="adj" fmla="val 2967"/>
            </a:avLst>
          </a:prstGeom>
          <a:solidFill>
            <a:srgbClr val="110080"/>
          </a:solidFill>
          <a:ln w="13335">
            <a:solidFill>
              <a:srgbClr val="140099"/>
            </a:solidFill>
            <a:prstDash val="solid"/>
          </a:ln>
        </p:spPr>
      </p:sp>
      <p:sp>
        <p:nvSpPr>
          <p:cNvPr id="10" name="Text 7"/>
          <p:cNvSpPr/>
          <p:nvPr/>
        </p:nvSpPr>
        <p:spPr>
          <a:xfrm>
            <a:off x="5920383" y="4478774"/>
            <a:ext cx="2789515" cy="668179"/>
          </a:xfrm>
          <a:prstGeom prst="rect">
            <a:avLst/>
          </a:prstGeom>
          <a:noFill/>
          <a:ln/>
        </p:spPr>
        <p:txBody>
          <a:bodyPr wrap="square" rtlCol="0" anchor="t"/>
          <a:lstStyle/>
          <a:p>
            <a:pPr marL="0" indent="0">
              <a:lnSpc>
                <a:spcPts val="2631"/>
              </a:lnSpc>
              <a:buNone/>
            </a:pPr>
            <a:r>
              <a:rPr lang="en-US" sz="2105" b="1" kern="0" spc="-63" dirty="0">
                <a:solidFill>
                  <a:srgbClr val="E5E0DF"/>
                </a:solidFill>
                <a:latin typeface="Inter" pitchFamily="34" charset="0"/>
                <a:ea typeface="Inter" pitchFamily="34" charset="-122"/>
                <a:cs typeface="Inter" pitchFamily="34" charset="-120"/>
              </a:rPr>
              <a:t>Sustainable Energy Future</a:t>
            </a:r>
            <a:endParaRPr lang="en-US" sz="2105" dirty="0"/>
          </a:p>
        </p:txBody>
      </p:sp>
      <p:sp>
        <p:nvSpPr>
          <p:cNvPr id="11" name="Text 8"/>
          <p:cNvSpPr/>
          <p:nvPr/>
        </p:nvSpPr>
        <p:spPr>
          <a:xfrm>
            <a:off x="5920383" y="5360789"/>
            <a:ext cx="2789515" cy="1710333"/>
          </a:xfrm>
          <a:prstGeom prst="rect">
            <a:avLst/>
          </a:prstGeom>
          <a:noFill/>
          <a:ln/>
        </p:spPr>
        <p:txBody>
          <a:bodyPr wrap="square" rtlCol="0" anchor="t"/>
          <a:lstStyle/>
          <a:p>
            <a:pPr marL="0" indent="0">
              <a:lnSpc>
                <a:spcPts val="2695"/>
              </a:lnSpc>
              <a:buNone/>
            </a:pPr>
            <a:r>
              <a:rPr lang="en-US" sz="1684" kern="0" spc="-34" dirty="0">
                <a:solidFill>
                  <a:srgbClr val="E5E0DF"/>
                </a:solidFill>
                <a:latin typeface="Inter" pitchFamily="34" charset="0"/>
                <a:ea typeface="Inter" pitchFamily="34" charset="-122"/>
                <a:cs typeface="Inter" pitchFamily="34" charset="-120"/>
              </a:rPr>
              <a:t>Our findings can contribute to the development of sustainable energy strategies and encourage energy-saving practices.</a:t>
            </a:r>
            <a:endParaRPr lang="en-US" sz="1684" dirty="0"/>
          </a:p>
        </p:txBody>
      </p:sp>
      <p:sp>
        <p:nvSpPr>
          <p:cNvPr id="12" name="Shape 9"/>
          <p:cNvSpPr/>
          <p:nvPr/>
        </p:nvSpPr>
        <p:spPr>
          <a:xfrm>
            <a:off x="9150906" y="4251603"/>
            <a:ext cx="3243858" cy="3388757"/>
          </a:xfrm>
          <a:prstGeom prst="roundRect">
            <a:avLst>
              <a:gd name="adj" fmla="val 2967"/>
            </a:avLst>
          </a:prstGeom>
          <a:solidFill>
            <a:srgbClr val="110080"/>
          </a:solidFill>
          <a:ln w="13335">
            <a:solidFill>
              <a:srgbClr val="140099"/>
            </a:solidFill>
            <a:prstDash val="solid"/>
          </a:ln>
        </p:spPr>
      </p:sp>
      <p:sp>
        <p:nvSpPr>
          <p:cNvPr id="13" name="Text 10"/>
          <p:cNvSpPr/>
          <p:nvPr/>
        </p:nvSpPr>
        <p:spPr>
          <a:xfrm>
            <a:off x="9378077" y="4478774"/>
            <a:ext cx="2636639" cy="334089"/>
          </a:xfrm>
          <a:prstGeom prst="rect">
            <a:avLst/>
          </a:prstGeom>
          <a:noFill/>
          <a:ln/>
        </p:spPr>
        <p:txBody>
          <a:bodyPr wrap="none" rtlCol="0" anchor="t"/>
          <a:lstStyle/>
          <a:p>
            <a:pPr marL="0" indent="0">
              <a:lnSpc>
                <a:spcPts val="2631"/>
              </a:lnSpc>
              <a:buNone/>
            </a:pPr>
            <a:r>
              <a:rPr lang="en-US" sz="2105" b="1" kern="0" spc="-63" dirty="0">
                <a:solidFill>
                  <a:srgbClr val="E5E0DF"/>
                </a:solidFill>
                <a:latin typeface="Inter" pitchFamily="34" charset="0"/>
                <a:ea typeface="Inter" pitchFamily="34" charset="-122"/>
                <a:cs typeface="Inter" pitchFamily="34" charset="-120"/>
              </a:rPr>
              <a:t>Continuous Research</a:t>
            </a:r>
            <a:endParaRPr lang="en-US" sz="2105" dirty="0"/>
          </a:p>
        </p:txBody>
      </p:sp>
      <p:sp>
        <p:nvSpPr>
          <p:cNvPr id="14" name="Text 11"/>
          <p:cNvSpPr/>
          <p:nvPr/>
        </p:nvSpPr>
        <p:spPr>
          <a:xfrm>
            <a:off x="9378077" y="5026700"/>
            <a:ext cx="2789515" cy="1368266"/>
          </a:xfrm>
          <a:prstGeom prst="rect">
            <a:avLst/>
          </a:prstGeom>
          <a:noFill/>
          <a:ln/>
        </p:spPr>
        <p:txBody>
          <a:bodyPr wrap="square" rtlCol="0" anchor="t"/>
          <a:lstStyle/>
          <a:p>
            <a:pPr marL="0" indent="0">
              <a:lnSpc>
                <a:spcPts val="2695"/>
              </a:lnSpc>
              <a:buNone/>
            </a:pPr>
            <a:r>
              <a:rPr lang="en-US" sz="1684" kern="0" spc="-34" dirty="0">
                <a:solidFill>
                  <a:srgbClr val="E5E0DF"/>
                </a:solidFill>
                <a:latin typeface="Inter" pitchFamily="34" charset="0"/>
                <a:ea typeface="Inter" pitchFamily="34" charset="-122"/>
                <a:cs typeface="Inter" pitchFamily="34" charset="-120"/>
              </a:rPr>
              <a:t>Continued research in this field will lead to improved energy management and a greener future for all.</a:t>
            </a:r>
            <a:endParaRPr lang="en-US" sz="168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335">
            <a:solidFill>
              <a:srgbClr val="565151"/>
            </a:solidFill>
            <a:prstDash val="solid"/>
          </a:ln>
        </p:spPr>
      </p:sp>
      <p:pic>
        <p:nvPicPr>
          <p:cNvPr id="4" name="Image 0" descr="preencoded.png"/>
          <p:cNvPicPr>
            <a:picLocks noChangeAspect="1"/>
          </p:cNvPicPr>
          <p:nvPr/>
        </p:nvPicPr>
        <p:blipFill>
          <a:blip r:embed="rId3"/>
          <a:stretch>
            <a:fillRect/>
          </a:stretch>
        </p:blipFill>
        <p:spPr>
          <a:xfrm flipV="1">
            <a:off x="0" y="-37798"/>
            <a:ext cx="14630400" cy="37798"/>
          </a:xfrm>
          <a:prstGeom prst="rect">
            <a:avLst/>
          </a:prstGeom>
        </p:spPr>
      </p:pic>
      <p:sp>
        <p:nvSpPr>
          <p:cNvPr id="15" name="TextBox 14">
            <a:extLst>
              <a:ext uri="{FF2B5EF4-FFF2-40B4-BE49-F238E27FC236}">
                <a16:creationId xmlns:a16="http://schemas.microsoft.com/office/drawing/2014/main" id="{63914E5A-C503-2F91-ED3E-F19CEB8AC261}"/>
              </a:ext>
            </a:extLst>
          </p:cNvPr>
          <p:cNvSpPr txBox="1"/>
          <p:nvPr/>
        </p:nvSpPr>
        <p:spPr>
          <a:xfrm>
            <a:off x="4821381" y="454002"/>
            <a:ext cx="547361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FFFF"/>
                </a:solidFill>
                <a:ea typeface="+mn-lt"/>
                <a:cs typeface="+mn-lt"/>
              </a:rPr>
              <a:t>SHINY APPS </a:t>
            </a:r>
            <a:endParaRPr lang="en-US" dirty="0"/>
          </a:p>
          <a:p>
            <a:endParaRPr lang="en-US" dirty="0">
              <a:ea typeface="Calibri"/>
              <a:cs typeface="Calibri"/>
            </a:endParaRPr>
          </a:p>
        </p:txBody>
      </p:sp>
      <p:pic>
        <p:nvPicPr>
          <p:cNvPr id="16" name="Picture 15" descr="A screenshot of a graph&#10;&#10;Description automatically generated">
            <a:extLst>
              <a:ext uri="{FF2B5EF4-FFF2-40B4-BE49-F238E27FC236}">
                <a16:creationId xmlns:a16="http://schemas.microsoft.com/office/drawing/2014/main" id="{BF433243-866F-9559-5111-1CA9AD6E9A55}"/>
              </a:ext>
            </a:extLst>
          </p:cNvPr>
          <p:cNvPicPr>
            <a:picLocks noChangeAspect="1"/>
          </p:cNvPicPr>
          <p:nvPr/>
        </p:nvPicPr>
        <p:blipFill>
          <a:blip r:embed="rId4"/>
          <a:stretch>
            <a:fillRect/>
          </a:stretch>
        </p:blipFill>
        <p:spPr>
          <a:xfrm>
            <a:off x="754539" y="1030153"/>
            <a:ext cx="12264468" cy="5005512"/>
          </a:xfrm>
          <a:prstGeom prst="rect">
            <a:avLst/>
          </a:prstGeom>
        </p:spPr>
      </p:pic>
      <p:sp>
        <p:nvSpPr>
          <p:cNvPr id="17" name="TextBox 16">
            <a:extLst>
              <a:ext uri="{FF2B5EF4-FFF2-40B4-BE49-F238E27FC236}">
                <a16:creationId xmlns:a16="http://schemas.microsoft.com/office/drawing/2014/main" id="{B6AD44E4-3E58-D417-5979-F1534CCE5B32}"/>
              </a:ext>
            </a:extLst>
          </p:cNvPr>
          <p:cNvSpPr txBox="1"/>
          <p:nvPr/>
        </p:nvSpPr>
        <p:spPr>
          <a:xfrm>
            <a:off x="6829225" y="6240939"/>
            <a:ext cx="76732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ea typeface="+mn-lt"/>
                <a:cs typeface="+mn-lt"/>
              </a:rPr>
              <a:t>https://sbadampuakhil.shinyapps.io/IDSShiney1/</a:t>
            </a:r>
            <a:endParaRPr lang="en-US">
              <a:solidFill>
                <a:schemeClr val="bg1"/>
              </a:solidFill>
              <a:ea typeface="Calibri"/>
              <a:cs typeface="Calibri"/>
            </a:endParaRPr>
          </a:p>
        </p:txBody>
      </p:sp>
    </p:spTree>
    <p:extLst>
      <p:ext uri="{BB962C8B-B14F-4D97-AF65-F5344CB8AC3E}">
        <p14:creationId xmlns:p14="http://schemas.microsoft.com/office/powerpoint/2010/main" val="333722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5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0" descr="preencoded.png">
            <a:extLst>
              <a:ext uri="{FF2B5EF4-FFF2-40B4-BE49-F238E27FC236}">
                <a16:creationId xmlns:a16="http://schemas.microsoft.com/office/drawing/2014/main" id="{1D6CD87C-4C43-6FA6-889E-6FC761CD65D4}"/>
              </a:ext>
            </a:extLst>
          </p:cNvPr>
          <p:cNvPicPr>
            <a:picLocks noChangeAspect="1"/>
          </p:cNvPicPr>
          <p:nvPr/>
        </p:nvPicPr>
        <p:blipFill rotWithShape="1">
          <a:blip r:embed="rId2">
            <a:alphaModFix amt="50000"/>
          </a:blip>
          <a:srcRect l="24949" r="42607"/>
          <a:stretch/>
        </p:blipFill>
        <p:spPr>
          <a:xfrm>
            <a:off x="20" y="1"/>
            <a:ext cx="14630380" cy="8229599"/>
          </a:xfrm>
          <a:prstGeom prst="rect">
            <a:avLst/>
          </a:prstGeom>
        </p:spPr>
      </p:pic>
      <p:sp>
        <p:nvSpPr>
          <p:cNvPr id="2" name="TextBox 1">
            <a:extLst>
              <a:ext uri="{FF2B5EF4-FFF2-40B4-BE49-F238E27FC236}">
                <a16:creationId xmlns:a16="http://schemas.microsoft.com/office/drawing/2014/main" id="{54BB863E-5547-101F-A7A2-7CE38893782F}"/>
              </a:ext>
            </a:extLst>
          </p:cNvPr>
          <p:cNvSpPr txBox="1"/>
          <p:nvPr/>
        </p:nvSpPr>
        <p:spPr>
          <a:xfrm>
            <a:off x="1828800" y="1346834"/>
            <a:ext cx="10972800" cy="348062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a:solidFill>
                  <a:srgbClr val="FFFFFF"/>
                </a:solidFill>
                <a:latin typeface="+mj-lt"/>
                <a:ea typeface="+mj-ea"/>
                <a:cs typeface="+mj-cs"/>
              </a:rPr>
              <a:t>THANKYOU SO MUCH</a:t>
            </a:r>
          </a:p>
        </p:txBody>
      </p:sp>
    </p:spTree>
    <p:extLst>
      <p:ext uri="{BB962C8B-B14F-4D97-AF65-F5344CB8AC3E}">
        <p14:creationId xmlns:p14="http://schemas.microsoft.com/office/powerpoint/2010/main" val="402494539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D3531386-F98F-5E0F-A3B0-563C2E9FDDE1}"/>
              </a:ext>
            </a:extLst>
          </p:cNvPr>
          <p:cNvSpPr/>
          <p:nvPr/>
        </p:nvSpPr>
        <p:spPr>
          <a:xfrm>
            <a:off x="-155275" y="0"/>
            <a:ext cx="14630400" cy="8229600"/>
          </a:xfrm>
          <a:prstGeom prst="rect">
            <a:avLst/>
          </a:prstGeom>
          <a:solidFill>
            <a:srgbClr val="272525"/>
          </a:solidFill>
          <a:ln w="13811">
            <a:solidFill>
              <a:srgbClr val="565151"/>
            </a:solidFill>
            <a:prstDash val="solid"/>
          </a:ln>
        </p:spPr>
      </p:sp>
      <p:sp>
        <p:nvSpPr>
          <p:cNvPr id="2" name="TextBox 1">
            <a:extLst>
              <a:ext uri="{FF2B5EF4-FFF2-40B4-BE49-F238E27FC236}">
                <a16:creationId xmlns:a16="http://schemas.microsoft.com/office/drawing/2014/main" id="{6E92C2E7-7D03-0233-9497-77E5F2AB1641}"/>
              </a:ext>
            </a:extLst>
          </p:cNvPr>
          <p:cNvSpPr txBox="1"/>
          <p:nvPr/>
        </p:nvSpPr>
        <p:spPr>
          <a:xfrm>
            <a:off x="3433071" y="468239"/>
            <a:ext cx="766049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D1D5DB"/>
                </a:solidFill>
                <a:latin typeface="Arial Nova"/>
                <a:ea typeface="+mn-lt"/>
                <a:cs typeface="+mn-lt"/>
              </a:rPr>
              <a:t>Understanding Our Energy Challenge</a:t>
            </a:r>
            <a:endParaRPr lang="en-US" sz="3200" b="1">
              <a:latin typeface="Arial Nova"/>
            </a:endParaRPr>
          </a:p>
        </p:txBody>
      </p:sp>
      <p:sp>
        <p:nvSpPr>
          <p:cNvPr id="7" name="TextBox 6">
            <a:extLst>
              <a:ext uri="{FF2B5EF4-FFF2-40B4-BE49-F238E27FC236}">
                <a16:creationId xmlns:a16="http://schemas.microsoft.com/office/drawing/2014/main" id="{3FA0CD42-2936-8260-393C-CFD17F872213}"/>
              </a:ext>
            </a:extLst>
          </p:cNvPr>
          <p:cNvSpPr txBox="1"/>
          <p:nvPr/>
        </p:nvSpPr>
        <p:spPr>
          <a:xfrm>
            <a:off x="11260425" y="6728785"/>
            <a:ext cx="3926165"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ea typeface="Calibri"/>
                <a:cs typeface="Calibri"/>
              </a:rPr>
              <a:t>LETS SEE HOW?</a:t>
            </a:r>
          </a:p>
          <a:p>
            <a:endParaRPr lang="en-US" dirty="0">
              <a:ea typeface="Calibri"/>
              <a:cs typeface="Calibri"/>
            </a:endParaRPr>
          </a:p>
        </p:txBody>
      </p:sp>
      <p:sp>
        <p:nvSpPr>
          <p:cNvPr id="9" name="Shape 3">
            <a:extLst>
              <a:ext uri="{FF2B5EF4-FFF2-40B4-BE49-F238E27FC236}">
                <a16:creationId xmlns:a16="http://schemas.microsoft.com/office/drawing/2014/main" id="{DC48467D-022F-AFDE-4C3C-9D1E53F54F10}"/>
              </a:ext>
            </a:extLst>
          </p:cNvPr>
          <p:cNvSpPr/>
          <p:nvPr/>
        </p:nvSpPr>
        <p:spPr>
          <a:xfrm>
            <a:off x="829413" y="4579408"/>
            <a:ext cx="6539148" cy="2112049"/>
          </a:xfrm>
          <a:prstGeom prst="roundRect">
            <a:avLst>
              <a:gd name="adj" fmla="val 2967"/>
            </a:avLst>
          </a:prstGeom>
          <a:solidFill>
            <a:srgbClr val="110080"/>
          </a:solidFill>
          <a:ln w="13335">
            <a:solidFill>
              <a:srgbClr val="140099"/>
            </a:solidFill>
            <a:prstDash val="solid"/>
          </a:ln>
        </p:spPr>
      </p:sp>
      <p:sp>
        <p:nvSpPr>
          <p:cNvPr id="10" name="TextBox 9">
            <a:extLst>
              <a:ext uri="{FF2B5EF4-FFF2-40B4-BE49-F238E27FC236}">
                <a16:creationId xmlns:a16="http://schemas.microsoft.com/office/drawing/2014/main" id="{2D046399-6BF5-6D5A-83AF-06D1CCE86FA3}"/>
              </a:ext>
            </a:extLst>
          </p:cNvPr>
          <p:cNvSpPr txBox="1"/>
          <p:nvPr/>
        </p:nvSpPr>
        <p:spPr>
          <a:xfrm>
            <a:off x="3010618" y="4580626"/>
            <a:ext cx="24499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ea typeface="+mn-lt"/>
                <a:cs typeface="+mn-lt"/>
              </a:rPr>
              <a:t>Our goal </a:t>
            </a:r>
            <a:endParaRPr lang="en-US" sz="2800" b="1">
              <a:solidFill>
                <a:schemeClr val="bg1"/>
              </a:solidFill>
              <a:ea typeface="Calibri"/>
              <a:cs typeface="Calibri"/>
            </a:endParaRPr>
          </a:p>
        </p:txBody>
      </p:sp>
      <p:sp>
        <p:nvSpPr>
          <p:cNvPr id="12" name="TextBox 11">
            <a:extLst>
              <a:ext uri="{FF2B5EF4-FFF2-40B4-BE49-F238E27FC236}">
                <a16:creationId xmlns:a16="http://schemas.microsoft.com/office/drawing/2014/main" id="{A675C3A7-73E2-AEAE-D56B-0161B4350F0A}"/>
              </a:ext>
            </a:extLst>
          </p:cNvPr>
          <p:cNvSpPr txBox="1"/>
          <p:nvPr/>
        </p:nvSpPr>
        <p:spPr>
          <a:xfrm>
            <a:off x="1035169" y="5279365"/>
            <a:ext cx="612113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ea typeface="+mn-lt"/>
                <a:cs typeface="+mn-lt"/>
              </a:rPr>
              <a:t>To reduce energy usage if next summer is ‘extra hot’, so that they can meet demand</a:t>
            </a:r>
          </a:p>
          <a:p>
            <a:pPr algn="l"/>
            <a:endParaRPr lang="en-US" dirty="0">
              <a:ea typeface="Calibri"/>
              <a:cs typeface="Calibri"/>
            </a:endParaRPr>
          </a:p>
        </p:txBody>
      </p:sp>
      <p:sp>
        <p:nvSpPr>
          <p:cNvPr id="13" name="Arrow: Right 12">
            <a:extLst>
              <a:ext uri="{FF2B5EF4-FFF2-40B4-BE49-F238E27FC236}">
                <a16:creationId xmlns:a16="http://schemas.microsoft.com/office/drawing/2014/main" id="{154E402A-8772-6EA7-D18A-F2909770AB12}"/>
              </a:ext>
            </a:extLst>
          </p:cNvPr>
          <p:cNvSpPr/>
          <p:nvPr/>
        </p:nvSpPr>
        <p:spPr>
          <a:xfrm>
            <a:off x="11205713" y="7159923"/>
            <a:ext cx="2363637" cy="776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leaf with solar panels and wind turbines&#10;&#10;Description automatically generated">
            <a:extLst>
              <a:ext uri="{FF2B5EF4-FFF2-40B4-BE49-F238E27FC236}">
                <a16:creationId xmlns:a16="http://schemas.microsoft.com/office/drawing/2014/main" id="{EE4FDB59-F61F-AE64-FE50-F0E1F96187CF}"/>
              </a:ext>
            </a:extLst>
          </p:cNvPr>
          <p:cNvPicPr>
            <a:picLocks noChangeAspect="1"/>
          </p:cNvPicPr>
          <p:nvPr/>
        </p:nvPicPr>
        <p:blipFill>
          <a:blip r:embed="rId2"/>
          <a:stretch>
            <a:fillRect/>
          </a:stretch>
        </p:blipFill>
        <p:spPr>
          <a:xfrm>
            <a:off x="11020953" y="4113075"/>
            <a:ext cx="2905686" cy="2453354"/>
          </a:xfrm>
          <a:prstGeom prst="rect">
            <a:avLst/>
          </a:prstGeom>
        </p:spPr>
      </p:pic>
      <p:graphicFrame>
        <p:nvGraphicFramePr>
          <p:cNvPr id="16" name="TextBox 4">
            <a:extLst>
              <a:ext uri="{FF2B5EF4-FFF2-40B4-BE49-F238E27FC236}">
                <a16:creationId xmlns:a16="http://schemas.microsoft.com/office/drawing/2014/main" id="{28DC4BA7-6782-D75B-967C-9D79AA576467}"/>
              </a:ext>
            </a:extLst>
          </p:cNvPr>
          <p:cNvGraphicFramePr/>
          <p:nvPr>
            <p:extLst>
              <p:ext uri="{D42A27DB-BD31-4B8C-83A1-F6EECF244321}">
                <p14:modId xmlns:p14="http://schemas.microsoft.com/office/powerpoint/2010/main" val="2066449992"/>
              </p:ext>
            </p:extLst>
          </p:nvPr>
        </p:nvGraphicFramePr>
        <p:xfrm>
          <a:off x="469024" y="1156844"/>
          <a:ext cx="12533034" cy="2583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6047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2225253" y="51155"/>
            <a:ext cx="14630400" cy="8229600"/>
          </a:xfrm>
          <a:prstGeom prst="rect">
            <a:avLst/>
          </a:prstGeom>
          <a:solidFill>
            <a:srgbClr val="27252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6345177" y="610278"/>
            <a:ext cx="4443889" cy="694373"/>
          </a:xfrm>
          <a:prstGeom prst="rect">
            <a:avLst/>
          </a:prstGeom>
          <a:noFill/>
          <a:ln/>
        </p:spPr>
        <p:txBody>
          <a:bodyPr wrap="none" lIns="91440" tIns="45720" rIns="91440" bIns="45720" rtlCol="0" anchor="t"/>
          <a:lstStyle/>
          <a:p>
            <a:pPr>
              <a:lnSpc>
                <a:spcPts val="5468"/>
              </a:lnSpc>
            </a:pPr>
            <a:r>
              <a:rPr lang="en-US" sz="3200" b="1" kern="0" spc="-131" dirty="0">
                <a:solidFill>
                  <a:srgbClr val="FFFFFF"/>
                </a:solidFill>
                <a:latin typeface="Inter"/>
              </a:rPr>
              <a:t>Understanding Energy Consumption</a:t>
            </a:r>
            <a:endParaRPr lang="en-US" sz="3200">
              <a:ea typeface="Calibri"/>
              <a:cs typeface="Calibri"/>
            </a:endParaRPr>
          </a:p>
        </p:txBody>
      </p:sp>
      <p:sp>
        <p:nvSpPr>
          <p:cNvPr id="6" name="Shape 3"/>
          <p:cNvSpPr/>
          <p:nvPr/>
        </p:nvSpPr>
        <p:spPr>
          <a:xfrm>
            <a:off x="4801910" y="1740218"/>
            <a:ext cx="44410" cy="5776793"/>
          </a:xfrm>
          <a:prstGeom prst="rect">
            <a:avLst/>
          </a:prstGeom>
          <a:solidFill>
            <a:srgbClr val="140099"/>
          </a:solidFill>
          <a:ln/>
        </p:spPr>
      </p:sp>
      <p:sp>
        <p:nvSpPr>
          <p:cNvPr id="7" name="Shape 4"/>
          <p:cNvSpPr/>
          <p:nvPr/>
        </p:nvSpPr>
        <p:spPr>
          <a:xfrm>
            <a:off x="5074027" y="2141518"/>
            <a:ext cx="777597" cy="44410"/>
          </a:xfrm>
          <a:prstGeom prst="rect">
            <a:avLst/>
          </a:prstGeom>
          <a:solidFill>
            <a:srgbClr val="140099"/>
          </a:solidFill>
          <a:ln/>
        </p:spPr>
      </p:sp>
      <p:sp>
        <p:nvSpPr>
          <p:cNvPr id="8" name="Shape 5"/>
          <p:cNvSpPr/>
          <p:nvPr/>
        </p:nvSpPr>
        <p:spPr>
          <a:xfrm>
            <a:off x="4574084" y="1913811"/>
            <a:ext cx="499943" cy="499943"/>
          </a:xfrm>
          <a:prstGeom prst="roundRect">
            <a:avLst>
              <a:gd name="adj" fmla="val 20000"/>
            </a:avLst>
          </a:prstGeom>
          <a:solidFill>
            <a:srgbClr val="110080"/>
          </a:solidFill>
          <a:ln w="13811">
            <a:solidFill>
              <a:srgbClr val="140099"/>
            </a:solidFill>
            <a:prstDash val="solid"/>
          </a:ln>
        </p:spPr>
      </p:sp>
      <p:sp>
        <p:nvSpPr>
          <p:cNvPr id="9" name="Text 6"/>
          <p:cNvSpPr/>
          <p:nvPr/>
        </p:nvSpPr>
        <p:spPr>
          <a:xfrm>
            <a:off x="4745176" y="1955483"/>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10" name="Text 7"/>
          <p:cNvSpPr/>
          <p:nvPr/>
        </p:nvSpPr>
        <p:spPr>
          <a:xfrm>
            <a:off x="6046113" y="1962388"/>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Data Collection</a:t>
            </a:r>
            <a:endParaRPr lang="en-US" sz="2187" dirty="0"/>
          </a:p>
        </p:txBody>
      </p:sp>
      <p:sp>
        <p:nvSpPr>
          <p:cNvPr id="11" name="Text 8"/>
          <p:cNvSpPr/>
          <p:nvPr/>
        </p:nvSpPr>
        <p:spPr>
          <a:xfrm>
            <a:off x="6046113" y="2531745"/>
            <a:ext cx="7751088"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Gathered energy consumption data of housing, energy consumption as well as weather conditions of South Carolina &amp; parts of North Carolina.</a:t>
            </a:r>
            <a:endParaRPr lang="en-US" sz="1750" dirty="0"/>
          </a:p>
        </p:txBody>
      </p:sp>
      <p:sp>
        <p:nvSpPr>
          <p:cNvPr id="12" name="Shape 9"/>
          <p:cNvSpPr/>
          <p:nvPr/>
        </p:nvSpPr>
        <p:spPr>
          <a:xfrm>
            <a:off x="5074027" y="4141172"/>
            <a:ext cx="777597" cy="44410"/>
          </a:xfrm>
          <a:prstGeom prst="rect">
            <a:avLst/>
          </a:prstGeom>
          <a:solidFill>
            <a:srgbClr val="140099"/>
          </a:solidFill>
          <a:ln/>
        </p:spPr>
      </p:sp>
      <p:sp>
        <p:nvSpPr>
          <p:cNvPr id="13" name="Shape 10"/>
          <p:cNvSpPr/>
          <p:nvPr/>
        </p:nvSpPr>
        <p:spPr>
          <a:xfrm>
            <a:off x="4574084" y="3913465"/>
            <a:ext cx="499943" cy="499943"/>
          </a:xfrm>
          <a:prstGeom prst="roundRect">
            <a:avLst>
              <a:gd name="adj" fmla="val 20000"/>
            </a:avLst>
          </a:prstGeom>
          <a:solidFill>
            <a:srgbClr val="110080"/>
          </a:solidFill>
          <a:ln w="13811">
            <a:solidFill>
              <a:srgbClr val="140099"/>
            </a:solidFill>
            <a:prstDash val="solid"/>
          </a:ln>
        </p:spPr>
      </p:sp>
      <p:sp>
        <p:nvSpPr>
          <p:cNvPr id="14" name="Text 11"/>
          <p:cNvSpPr/>
          <p:nvPr/>
        </p:nvSpPr>
        <p:spPr>
          <a:xfrm>
            <a:off x="4726126" y="3955137"/>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5" name="Text 12"/>
          <p:cNvSpPr/>
          <p:nvPr/>
        </p:nvSpPr>
        <p:spPr>
          <a:xfrm>
            <a:off x="6046113" y="3962043"/>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Data Cleaning</a:t>
            </a:r>
            <a:endParaRPr lang="en-US" sz="2187" dirty="0"/>
          </a:p>
        </p:txBody>
      </p:sp>
      <p:sp>
        <p:nvSpPr>
          <p:cNvPr id="16" name="Text 13"/>
          <p:cNvSpPr/>
          <p:nvPr/>
        </p:nvSpPr>
        <p:spPr>
          <a:xfrm>
            <a:off x="6046113" y="4531400"/>
            <a:ext cx="7751088" cy="710803"/>
          </a:xfrm>
          <a:prstGeom prst="rect">
            <a:avLst/>
          </a:prstGeom>
          <a:noFill/>
          <a:ln/>
        </p:spPr>
        <p:txBody>
          <a:bodyPr wrap="square" lIns="91440" tIns="45720" rIns="91440" bIns="45720" rtlCol="0" anchor="t"/>
          <a:lstStyle/>
          <a:p>
            <a:pPr>
              <a:lnSpc>
                <a:spcPts val="2799"/>
              </a:lnSpc>
            </a:pPr>
            <a:r>
              <a:rPr lang="en-US" sz="1750" kern="0" spc="-35" dirty="0">
                <a:solidFill>
                  <a:srgbClr val="E5E0DF"/>
                </a:solidFill>
                <a:latin typeface="Inter"/>
                <a:ea typeface="Inter"/>
                <a:cs typeface="Inter" pitchFamily="34" charset="-120"/>
              </a:rPr>
              <a:t>Preprocessed and cleaned the dataset with the help of county , building id and county. Removed </a:t>
            </a:r>
            <a:r>
              <a:rPr lang="en-US" sz="1750" kern="0" spc="-35" dirty="0">
                <a:solidFill>
                  <a:srgbClr val="E5E0DF"/>
                </a:solidFill>
                <a:latin typeface="Inter" pitchFamily="34" charset="0"/>
                <a:ea typeface="Inter"/>
                <a:cs typeface="Inter" pitchFamily="34" charset="-120"/>
              </a:rPr>
              <a:t>outliers</a:t>
            </a:r>
            <a:r>
              <a:rPr lang="en-US" sz="1750" kern="0" spc="-35" dirty="0">
                <a:solidFill>
                  <a:srgbClr val="E5E0DF"/>
                </a:solidFill>
                <a:latin typeface="Inter"/>
                <a:ea typeface="Inter"/>
                <a:cs typeface="Inter" pitchFamily="34" charset="-120"/>
              </a:rPr>
              <a:t> and ensured data</a:t>
            </a:r>
            <a:r>
              <a:rPr lang="en-US" sz="1750" kern="0" spc="-35" dirty="0">
                <a:solidFill>
                  <a:srgbClr val="E5E0DF"/>
                </a:solidFill>
                <a:latin typeface="Inter"/>
                <a:ea typeface="Inter" pitchFamily="34" charset="-122"/>
                <a:cs typeface="Inter" pitchFamily="34" charset="-120"/>
              </a:rPr>
              <a:t> consistency for analysis.</a:t>
            </a:r>
            <a:endParaRPr lang="en-US" sz="1750" dirty="0">
              <a:latin typeface="Inter"/>
            </a:endParaRPr>
          </a:p>
        </p:txBody>
      </p:sp>
      <p:sp>
        <p:nvSpPr>
          <p:cNvPr id="17" name="Shape 14"/>
          <p:cNvSpPr/>
          <p:nvPr/>
        </p:nvSpPr>
        <p:spPr>
          <a:xfrm>
            <a:off x="5074027" y="6140827"/>
            <a:ext cx="777597" cy="44410"/>
          </a:xfrm>
          <a:prstGeom prst="rect">
            <a:avLst/>
          </a:prstGeom>
          <a:solidFill>
            <a:srgbClr val="140099"/>
          </a:solidFill>
          <a:ln/>
        </p:spPr>
      </p:sp>
      <p:sp>
        <p:nvSpPr>
          <p:cNvPr id="18" name="Shape 15"/>
          <p:cNvSpPr/>
          <p:nvPr/>
        </p:nvSpPr>
        <p:spPr>
          <a:xfrm>
            <a:off x="4574084" y="5913120"/>
            <a:ext cx="499943" cy="499943"/>
          </a:xfrm>
          <a:prstGeom prst="roundRect">
            <a:avLst>
              <a:gd name="adj" fmla="val 20000"/>
            </a:avLst>
          </a:prstGeom>
          <a:solidFill>
            <a:srgbClr val="110080"/>
          </a:solidFill>
          <a:ln w="13811">
            <a:solidFill>
              <a:srgbClr val="140099"/>
            </a:solidFill>
            <a:prstDash val="solid"/>
          </a:ln>
        </p:spPr>
      </p:sp>
      <p:sp>
        <p:nvSpPr>
          <p:cNvPr id="19" name="Text 16"/>
          <p:cNvSpPr/>
          <p:nvPr/>
        </p:nvSpPr>
        <p:spPr>
          <a:xfrm>
            <a:off x="4722316" y="5954792"/>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20" name="Text 17"/>
          <p:cNvSpPr/>
          <p:nvPr/>
        </p:nvSpPr>
        <p:spPr>
          <a:xfrm>
            <a:off x="6046113" y="5961698"/>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Data Variables</a:t>
            </a:r>
            <a:endParaRPr lang="en-US" sz="2187" dirty="0"/>
          </a:p>
        </p:txBody>
      </p:sp>
      <p:sp>
        <p:nvSpPr>
          <p:cNvPr id="21" name="Text 18"/>
          <p:cNvSpPr/>
          <p:nvPr/>
        </p:nvSpPr>
        <p:spPr>
          <a:xfrm>
            <a:off x="6046113" y="6531054"/>
            <a:ext cx="7751088"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Explored different variables such as time of day, weather conditions, and household size to study their impact on energy consumption.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3892371" y="734728"/>
            <a:ext cx="10554414" cy="1388745"/>
          </a:xfrm>
          <a:prstGeom prst="rect">
            <a:avLst/>
          </a:prstGeom>
          <a:noFill/>
          <a:ln/>
        </p:spPr>
        <p:txBody>
          <a:bodyPr wrap="square" lIns="91440" tIns="45720" rIns="91440" bIns="45720" rtlCol="0" anchor="t"/>
          <a:lstStyle/>
          <a:p>
            <a:r>
              <a:rPr lang="en-US" sz="3200" b="1" kern="0" spc="-131" dirty="0">
                <a:solidFill>
                  <a:srgbClr val="FFFFFF"/>
                </a:solidFill>
                <a:ea typeface="+mn-lt"/>
                <a:cs typeface="+mn-lt"/>
              </a:rPr>
              <a:t>Understanding Energy Consumption</a:t>
            </a:r>
            <a:endParaRPr lang="en-US" sz="3200" kern="0" spc="-131" dirty="0">
              <a:solidFill>
                <a:srgbClr val="FFFFFF"/>
              </a:solidFill>
              <a:ea typeface="+mn-lt"/>
              <a:cs typeface="+mn-lt"/>
            </a:endParaRPr>
          </a:p>
          <a:p>
            <a:pPr marL="0" indent="0">
              <a:lnSpc>
                <a:spcPts val="5468"/>
              </a:lnSpc>
              <a:buNone/>
            </a:pPr>
            <a:endParaRPr lang="en-US" sz="4000" b="1" kern="0" spc="-131" dirty="0">
              <a:solidFill>
                <a:srgbClr val="FFFFFF"/>
              </a:solidFill>
              <a:latin typeface="Inter"/>
            </a:endParaRPr>
          </a:p>
        </p:txBody>
      </p:sp>
      <p:pic>
        <p:nvPicPr>
          <p:cNvPr id="5" name="Image 0" descr="preencoded.png"/>
          <p:cNvPicPr>
            <a:picLocks noChangeAspect="1"/>
          </p:cNvPicPr>
          <p:nvPr/>
        </p:nvPicPr>
        <p:blipFill>
          <a:blip r:embed="rId3"/>
          <a:stretch>
            <a:fillRect/>
          </a:stretch>
        </p:blipFill>
        <p:spPr>
          <a:xfrm>
            <a:off x="1897316" y="1749330"/>
            <a:ext cx="3295888" cy="2036921"/>
          </a:xfrm>
          <a:prstGeom prst="rect">
            <a:avLst/>
          </a:prstGeom>
        </p:spPr>
      </p:pic>
      <p:sp>
        <p:nvSpPr>
          <p:cNvPr id="6" name="Text 3"/>
          <p:cNvSpPr/>
          <p:nvPr/>
        </p:nvSpPr>
        <p:spPr>
          <a:xfrm>
            <a:off x="2037993" y="4070299"/>
            <a:ext cx="3295888" cy="694373"/>
          </a:xfrm>
          <a:prstGeom prst="rect">
            <a:avLst/>
          </a:prstGeom>
          <a:noFill/>
          <a:ln/>
        </p:spPr>
        <p:txBody>
          <a:bodyPr wrap="squar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Data Cleaning &amp; Transformation</a:t>
            </a:r>
            <a:endParaRPr lang="en-US" sz="2187" dirty="0"/>
          </a:p>
        </p:txBody>
      </p:sp>
      <p:sp>
        <p:nvSpPr>
          <p:cNvPr id="7" name="Text 4"/>
          <p:cNvSpPr/>
          <p:nvPr/>
        </p:nvSpPr>
        <p:spPr>
          <a:xfrm>
            <a:off x="2037993" y="4922899"/>
            <a:ext cx="3295888" cy="1777008"/>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Performed data preparation techniques like scaling, standardizing, and handling missing values to ensure accurate analysis.</a:t>
            </a:r>
            <a:endParaRPr lang="en-US" sz="1750" dirty="0"/>
          </a:p>
        </p:txBody>
      </p:sp>
      <p:pic>
        <p:nvPicPr>
          <p:cNvPr id="8" name="Image 1" descr="preencoded.png"/>
          <p:cNvPicPr>
            <a:picLocks noChangeAspect="1"/>
          </p:cNvPicPr>
          <p:nvPr/>
        </p:nvPicPr>
        <p:blipFill>
          <a:blip r:embed="rId4"/>
          <a:stretch>
            <a:fillRect/>
          </a:stretch>
        </p:blipFill>
        <p:spPr>
          <a:xfrm>
            <a:off x="5647954" y="1749330"/>
            <a:ext cx="3296007" cy="2037040"/>
          </a:xfrm>
          <a:prstGeom prst="rect">
            <a:avLst/>
          </a:prstGeom>
        </p:spPr>
      </p:pic>
      <p:sp>
        <p:nvSpPr>
          <p:cNvPr id="9" name="Text 5"/>
          <p:cNvSpPr/>
          <p:nvPr/>
        </p:nvSpPr>
        <p:spPr>
          <a:xfrm>
            <a:off x="5673531" y="4172730"/>
            <a:ext cx="328172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Exploratory Data Analysis</a:t>
            </a:r>
            <a:endParaRPr lang="en-US" sz="2187" dirty="0"/>
          </a:p>
        </p:txBody>
      </p:sp>
      <p:sp>
        <p:nvSpPr>
          <p:cNvPr id="10" name="Text 6"/>
          <p:cNvSpPr/>
          <p:nvPr/>
        </p:nvSpPr>
        <p:spPr>
          <a:xfrm>
            <a:off x="5711897" y="4863579"/>
            <a:ext cx="3296007" cy="2132409"/>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Conducted in-depth analysis to identified outliers as well as found correlation between some predictor variables and the outcome variables. 
</a:t>
            </a:r>
            <a:endParaRPr lang="en-US" sz="1750" dirty="0"/>
          </a:p>
        </p:txBody>
      </p:sp>
      <p:pic>
        <p:nvPicPr>
          <p:cNvPr id="11" name="Image 2" descr="preencoded.png"/>
          <p:cNvPicPr>
            <a:picLocks noChangeAspect="1"/>
          </p:cNvPicPr>
          <p:nvPr/>
        </p:nvPicPr>
        <p:blipFill>
          <a:blip r:embed="rId5"/>
          <a:stretch>
            <a:fillRect/>
          </a:stretch>
        </p:blipFill>
        <p:spPr>
          <a:xfrm>
            <a:off x="9296400" y="1678991"/>
            <a:ext cx="3296007" cy="2037040"/>
          </a:xfrm>
          <a:prstGeom prst="rect">
            <a:avLst/>
          </a:prstGeom>
        </p:spPr>
      </p:pic>
      <p:sp>
        <p:nvSpPr>
          <p:cNvPr id="12" name="Text 7"/>
          <p:cNvSpPr/>
          <p:nvPr/>
        </p:nvSpPr>
        <p:spPr>
          <a:xfrm>
            <a:off x="9501021" y="4172730"/>
            <a:ext cx="230374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Data Visualization</a:t>
            </a:r>
            <a:endParaRPr lang="en-US" sz="2187" dirty="0"/>
          </a:p>
        </p:txBody>
      </p:sp>
      <p:sp>
        <p:nvSpPr>
          <p:cNvPr id="13" name="Text 8"/>
          <p:cNvSpPr/>
          <p:nvPr/>
        </p:nvSpPr>
        <p:spPr>
          <a:xfrm>
            <a:off x="9501021" y="4863579"/>
            <a:ext cx="3296007"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We tried finding patterns in daily energy consumption and visualized the energy levels per city </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603539" y="171091"/>
            <a:ext cx="9423321" cy="694373"/>
          </a:xfrm>
          <a:prstGeom prst="rect">
            <a:avLst/>
          </a:prstGeom>
          <a:noFill/>
          <a:ln/>
        </p:spPr>
        <p:txBody>
          <a:bodyPr wrap="none" lIns="91440" tIns="45720" rIns="91440" bIns="45720" rtlCol="0" anchor="t"/>
          <a:lstStyle/>
          <a:p>
            <a:pPr>
              <a:lnSpc>
                <a:spcPts val="5468"/>
              </a:lnSpc>
            </a:pPr>
            <a:r>
              <a:rPr lang="en-US" sz="4350" b="1" kern="0" spc="-131" dirty="0">
                <a:solidFill>
                  <a:srgbClr val="FFFFFF"/>
                </a:solidFill>
                <a:latin typeface="Times New Roman"/>
                <a:cs typeface="Times New Roman"/>
              </a:rPr>
              <a:t>Daily Energy Consumption Trend</a:t>
            </a:r>
            <a:endParaRPr lang="en-US" dirty="0"/>
          </a:p>
        </p:txBody>
      </p:sp>
      <p:sp>
        <p:nvSpPr>
          <p:cNvPr id="5" name="Text 3"/>
          <p:cNvSpPr/>
          <p:nvPr/>
        </p:nvSpPr>
        <p:spPr>
          <a:xfrm>
            <a:off x="2037993" y="4420314"/>
            <a:ext cx="2666286" cy="416481"/>
          </a:xfrm>
          <a:prstGeom prst="rect">
            <a:avLst/>
          </a:prstGeom>
          <a:noFill/>
          <a:ln/>
        </p:spPr>
        <p:txBody>
          <a:bodyPr wrap="non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 </a:t>
            </a:r>
            <a:endParaRPr lang="en-US" sz="2624" dirty="0"/>
          </a:p>
        </p:txBody>
      </p:sp>
      <p:pic>
        <p:nvPicPr>
          <p:cNvPr id="8" name="Picture 7">
            <a:extLst>
              <a:ext uri="{FF2B5EF4-FFF2-40B4-BE49-F238E27FC236}">
                <a16:creationId xmlns:a16="http://schemas.microsoft.com/office/drawing/2014/main" id="{BC85CA41-7166-3BBD-53D6-F4E1771E24DB}"/>
              </a:ext>
            </a:extLst>
          </p:cNvPr>
          <p:cNvPicPr>
            <a:picLocks noChangeAspect="1"/>
          </p:cNvPicPr>
          <p:nvPr/>
        </p:nvPicPr>
        <p:blipFill>
          <a:blip r:embed="rId3"/>
          <a:stretch>
            <a:fillRect/>
          </a:stretch>
        </p:blipFill>
        <p:spPr>
          <a:xfrm>
            <a:off x="518963" y="1249614"/>
            <a:ext cx="9896507" cy="6661120"/>
          </a:xfrm>
          <a:prstGeom prst="rect">
            <a:avLst/>
          </a:prstGeom>
        </p:spPr>
      </p:pic>
      <p:sp>
        <p:nvSpPr>
          <p:cNvPr id="6" name="TextBox 5">
            <a:extLst>
              <a:ext uri="{FF2B5EF4-FFF2-40B4-BE49-F238E27FC236}">
                <a16:creationId xmlns:a16="http://schemas.microsoft.com/office/drawing/2014/main" id="{E4DE726F-E1DA-09BF-D4AE-23BF98276E47}"/>
              </a:ext>
            </a:extLst>
          </p:cNvPr>
          <p:cNvSpPr txBox="1"/>
          <p:nvPr/>
        </p:nvSpPr>
        <p:spPr>
          <a:xfrm>
            <a:off x="11062321" y="3043736"/>
            <a:ext cx="318441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Arial Nova"/>
                <a:cs typeface="Times New Roman"/>
              </a:rPr>
              <a:t>By observing this line's movement, we can identify patterns such as cyclical trends (like higher usage on specific days of the week), spikes (days with unusually high energy consumption), or troughs (days with particularly low usage).</a:t>
            </a:r>
            <a:endParaRPr lang="en-US" sz="2000">
              <a:solidFill>
                <a:schemeClr val="bg1"/>
              </a:solidFill>
              <a:latin typeface="Arial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454">
            <a:solidFill>
              <a:srgbClr val="565151"/>
            </a:solidFill>
            <a:prstDash val="solid"/>
          </a:ln>
        </p:spPr>
        <p:txBody>
          <a:bodyPr/>
          <a:lstStyle/>
          <a:p>
            <a:endParaRPr lang="en-IN" dirty="0"/>
          </a:p>
        </p:txBody>
      </p:sp>
      <p:sp>
        <p:nvSpPr>
          <p:cNvPr id="4" name="Text 2"/>
          <p:cNvSpPr/>
          <p:nvPr/>
        </p:nvSpPr>
        <p:spPr>
          <a:xfrm>
            <a:off x="823265" y="569973"/>
            <a:ext cx="9164717" cy="674846"/>
          </a:xfrm>
          <a:prstGeom prst="rect">
            <a:avLst/>
          </a:prstGeom>
          <a:noFill/>
          <a:ln/>
        </p:spPr>
        <p:txBody>
          <a:bodyPr wrap="none" lIns="91440" tIns="45720" rIns="91440" bIns="45720" rtlCol="0" anchor="t"/>
          <a:lstStyle/>
          <a:p>
            <a:pPr marL="0" indent="0">
              <a:lnSpc>
                <a:spcPts val="5315"/>
              </a:lnSpc>
              <a:buNone/>
            </a:pPr>
            <a:r>
              <a:rPr lang="en-US" sz="4000" b="1" kern="0" spc="-128" dirty="0">
                <a:solidFill>
                  <a:srgbClr val="FFFFFF"/>
                </a:solidFill>
                <a:latin typeface="Inter"/>
                <a:ea typeface="Inter" pitchFamily="34" charset="-122"/>
                <a:cs typeface="Inter" pitchFamily="34" charset="-120"/>
              </a:rPr>
              <a:t>Predicted Daily Energy Consumption(City Wise)</a:t>
            </a:r>
            <a:endParaRPr lang="en-US" sz="4000">
              <a:latin typeface="Inter"/>
              <a:ea typeface="Calibri"/>
              <a:cs typeface="Calibri"/>
            </a:endParaRPr>
          </a:p>
        </p:txBody>
      </p:sp>
      <p:sp>
        <p:nvSpPr>
          <p:cNvPr id="5" name="Text 3"/>
          <p:cNvSpPr/>
          <p:nvPr/>
        </p:nvSpPr>
        <p:spPr>
          <a:xfrm>
            <a:off x="2185273" y="1594366"/>
            <a:ext cx="2591991" cy="404932"/>
          </a:xfrm>
          <a:prstGeom prst="rect">
            <a:avLst/>
          </a:prstGeom>
          <a:noFill/>
          <a:ln/>
        </p:spPr>
        <p:txBody>
          <a:bodyPr wrap="none" rtlCol="0" anchor="t"/>
          <a:lstStyle/>
          <a:p>
            <a:pPr marL="0" indent="0">
              <a:lnSpc>
                <a:spcPts val="3189"/>
              </a:lnSpc>
              <a:buNone/>
            </a:pPr>
            <a:r>
              <a:rPr lang="en-US" sz="2551" b="1" kern="0" spc="-77" dirty="0">
                <a:solidFill>
                  <a:srgbClr val="FFFFFF"/>
                </a:solidFill>
                <a:latin typeface="Inter" pitchFamily="34" charset="0"/>
                <a:ea typeface="Inter" pitchFamily="34" charset="-122"/>
                <a:cs typeface="Inter" pitchFamily="34" charset="-120"/>
              </a:rPr>
              <a:t> </a:t>
            </a:r>
            <a:endParaRPr lang="en-US" sz="2551" dirty="0"/>
          </a:p>
        </p:txBody>
      </p:sp>
      <p:pic>
        <p:nvPicPr>
          <p:cNvPr id="6" name="Image 0" descr="preencoded.png"/>
          <p:cNvPicPr>
            <a:picLocks noChangeAspect="1"/>
          </p:cNvPicPr>
          <p:nvPr/>
        </p:nvPicPr>
        <p:blipFill>
          <a:blip r:embed="rId3"/>
          <a:stretch>
            <a:fillRect/>
          </a:stretch>
        </p:blipFill>
        <p:spPr>
          <a:xfrm>
            <a:off x="823426" y="1376949"/>
            <a:ext cx="8486585" cy="6565913"/>
          </a:xfrm>
          <a:prstGeom prst="rect">
            <a:avLst/>
          </a:prstGeom>
        </p:spPr>
      </p:pic>
      <p:sp>
        <p:nvSpPr>
          <p:cNvPr id="7" name="Text 4"/>
          <p:cNvSpPr/>
          <p:nvPr/>
        </p:nvSpPr>
        <p:spPr>
          <a:xfrm>
            <a:off x="2185273" y="7288411"/>
            <a:ext cx="10259854" cy="345519"/>
          </a:xfrm>
          <a:prstGeom prst="rect">
            <a:avLst/>
          </a:prstGeom>
          <a:noFill/>
          <a:ln/>
        </p:spPr>
        <p:txBody>
          <a:bodyPr wrap="none" rtlCol="0" anchor="t"/>
          <a:lstStyle/>
          <a:p>
            <a:pPr marL="0" indent="0">
              <a:lnSpc>
                <a:spcPts val="2721"/>
              </a:lnSpc>
              <a:buNone/>
            </a:pPr>
            <a:endParaRPr lang="en-US" sz="1701"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9" name="TextBox 8">
            <a:extLst>
              <a:ext uri="{FF2B5EF4-FFF2-40B4-BE49-F238E27FC236}">
                <a16:creationId xmlns:a16="http://schemas.microsoft.com/office/drawing/2014/main" id="{F6113705-82E2-47B9-C754-2D7226626A29}"/>
              </a:ext>
            </a:extLst>
          </p:cNvPr>
          <p:cNvSpPr txBox="1"/>
          <p:nvPr/>
        </p:nvSpPr>
        <p:spPr>
          <a:xfrm>
            <a:off x="10032822" y="2570550"/>
            <a:ext cx="425867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Times New Roman"/>
                <a:cs typeface="Times New Roman"/>
              </a:rPr>
              <a:t>From this bar graph , we can </a:t>
            </a:r>
          </a:p>
          <a:p>
            <a:r>
              <a:rPr lang="en-US" sz="2000" dirty="0">
                <a:solidFill>
                  <a:schemeClr val="bg1"/>
                </a:solidFill>
                <a:latin typeface="Times New Roman"/>
                <a:cs typeface="Times New Roman"/>
              </a:rPr>
              <a:t>understand how usage levels vary across different cities within various climate zones</a:t>
            </a:r>
            <a:endParaRPr lang="en-US" sz="2000">
              <a:solidFill>
                <a:schemeClr val="bg1"/>
              </a:solidFill>
              <a:ea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r>
              <a:rPr lang="en-IN" dirty="0"/>
              <a:t>V</a:t>
            </a:r>
          </a:p>
        </p:txBody>
      </p:sp>
      <p:sp>
        <p:nvSpPr>
          <p:cNvPr id="4" name="Text 2"/>
          <p:cNvSpPr/>
          <p:nvPr/>
        </p:nvSpPr>
        <p:spPr>
          <a:xfrm>
            <a:off x="2603539" y="171091"/>
            <a:ext cx="9423321"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rPr>
              <a:t>Energy Consumption vs Temperature</a:t>
            </a:r>
            <a:endParaRPr lang="en-US" sz="4374" dirty="0"/>
          </a:p>
        </p:txBody>
      </p:sp>
      <p:sp>
        <p:nvSpPr>
          <p:cNvPr id="5" name="Text 3"/>
          <p:cNvSpPr/>
          <p:nvPr/>
        </p:nvSpPr>
        <p:spPr>
          <a:xfrm>
            <a:off x="2037993" y="4420314"/>
            <a:ext cx="2666286" cy="416481"/>
          </a:xfrm>
          <a:prstGeom prst="rect">
            <a:avLst/>
          </a:prstGeom>
          <a:noFill/>
          <a:ln/>
        </p:spPr>
        <p:txBody>
          <a:bodyPr wrap="none" rtlCol="0" anchor="t"/>
          <a:lstStyle/>
          <a:p>
            <a:pPr marL="0" indent="0">
              <a:lnSpc>
                <a:spcPts val="3281"/>
              </a:lnSpc>
              <a:buNone/>
            </a:pPr>
            <a:r>
              <a:rPr lang="en-US" sz="2624" b="1" kern="0" spc="-79" dirty="0">
                <a:solidFill>
                  <a:srgbClr val="FFFFFF"/>
                </a:solidFill>
                <a:latin typeface="Inter" pitchFamily="34" charset="0"/>
                <a:ea typeface="Inter" pitchFamily="34" charset="-122"/>
                <a:cs typeface="Inter" pitchFamily="34" charset="-120"/>
              </a:rPr>
              <a:t> </a:t>
            </a:r>
            <a:endParaRPr lang="en-US" sz="2624" dirty="0"/>
          </a:p>
        </p:txBody>
      </p:sp>
      <p:pic>
        <p:nvPicPr>
          <p:cNvPr id="6" name="Picture 5">
            <a:extLst>
              <a:ext uri="{FF2B5EF4-FFF2-40B4-BE49-F238E27FC236}">
                <a16:creationId xmlns:a16="http://schemas.microsoft.com/office/drawing/2014/main" id="{27D4986E-4433-BB98-BF2E-40D3B4F7E9B0}"/>
              </a:ext>
            </a:extLst>
          </p:cNvPr>
          <p:cNvPicPr>
            <a:picLocks noChangeAspect="1"/>
          </p:cNvPicPr>
          <p:nvPr/>
        </p:nvPicPr>
        <p:blipFill>
          <a:blip r:embed="rId3"/>
          <a:stretch>
            <a:fillRect/>
          </a:stretch>
        </p:blipFill>
        <p:spPr>
          <a:xfrm>
            <a:off x="665061" y="1116959"/>
            <a:ext cx="8235908" cy="6505070"/>
          </a:xfrm>
          <a:prstGeom prst="rect">
            <a:avLst/>
          </a:prstGeom>
        </p:spPr>
      </p:pic>
      <p:sp>
        <p:nvSpPr>
          <p:cNvPr id="7" name="TextBox 6">
            <a:extLst>
              <a:ext uri="{FF2B5EF4-FFF2-40B4-BE49-F238E27FC236}">
                <a16:creationId xmlns:a16="http://schemas.microsoft.com/office/drawing/2014/main" id="{0CC4C011-6BF3-B9D0-E38D-602676399EDB}"/>
              </a:ext>
            </a:extLst>
          </p:cNvPr>
          <p:cNvSpPr txBox="1"/>
          <p:nvPr/>
        </p:nvSpPr>
        <p:spPr>
          <a:xfrm>
            <a:off x="9348621" y="2468240"/>
            <a:ext cx="42842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Times New Roman"/>
                <a:cs typeface="Times New Roman"/>
              </a:rPr>
              <a:t>This graph gives us positive correlation between temperature and energy consumption within the specified data set, focusing on South Carolina and North Carolina. </a:t>
            </a:r>
            <a:endParaRPr lang="en-US">
              <a:solidFill>
                <a:schemeClr val="bg1"/>
              </a:solidFill>
              <a:ea typeface="Calibri"/>
              <a:cs typeface="Calibri"/>
            </a:endParaRPr>
          </a:p>
          <a:p>
            <a:endParaRPr lang="en-US" dirty="0">
              <a:solidFill>
                <a:schemeClr val="bg1"/>
              </a:solidFill>
              <a:latin typeface="Times New Roman"/>
              <a:cs typeface="Times New Roman"/>
            </a:endParaRPr>
          </a:p>
          <a:p>
            <a:r>
              <a:rPr lang="en-US" dirty="0">
                <a:solidFill>
                  <a:schemeClr val="bg1"/>
                </a:solidFill>
                <a:latin typeface="Times New Roman"/>
                <a:cs typeface="Times New Roman"/>
              </a:rPr>
              <a:t>This positive trend indicates that as temperatures rise, there is a corresponding increase in energy consumption in these regions.</a:t>
            </a:r>
            <a:endParaRPr lang="en-US">
              <a:solidFill>
                <a:schemeClr val="bg1"/>
              </a:solidFill>
              <a:ea typeface="Calibri"/>
              <a:cs typeface="Calibri"/>
            </a:endParaRPr>
          </a:p>
        </p:txBody>
      </p:sp>
    </p:spTree>
    <p:extLst>
      <p:ext uri="{BB962C8B-B14F-4D97-AF65-F5344CB8AC3E}">
        <p14:creationId xmlns:p14="http://schemas.microsoft.com/office/powerpoint/2010/main" val="2794830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5" name="Text 2"/>
          <p:cNvSpPr/>
          <p:nvPr/>
        </p:nvSpPr>
        <p:spPr>
          <a:xfrm>
            <a:off x="3710682" y="367290"/>
            <a:ext cx="4443889" cy="694373"/>
          </a:xfrm>
          <a:prstGeom prst="rect">
            <a:avLst/>
          </a:prstGeom>
          <a:noFill/>
          <a:ln/>
        </p:spPr>
        <p:txBody>
          <a:bodyPr wrap="none" lIns="91440" tIns="45720" rIns="91440" bIns="45720" rtlCol="0" anchor="t"/>
          <a:lstStyle/>
          <a:p>
            <a:r>
              <a:rPr lang="en-US" sz="3600" b="1" kern="0" spc="-131" dirty="0">
                <a:solidFill>
                  <a:srgbClr val="FFFFFF"/>
                </a:solidFill>
                <a:ea typeface="+mn-lt"/>
                <a:cs typeface="+mn-lt"/>
              </a:rPr>
              <a:t>Energy Consumption by  Appliances</a:t>
            </a:r>
            <a:endParaRPr lang="en-US" sz="3600" kern="0" spc="-131">
              <a:solidFill>
                <a:srgbClr val="FFFFFF"/>
              </a:solidFill>
              <a:ea typeface="+mn-lt"/>
              <a:cs typeface="+mn-lt"/>
            </a:endParaRPr>
          </a:p>
          <a:p>
            <a:pPr>
              <a:lnSpc>
                <a:spcPts val="5468"/>
              </a:lnSpc>
            </a:pPr>
            <a:endParaRPr lang="en-US" sz="3200" kern="0" spc="-131" dirty="0">
              <a:solidFill>
                <a:srgbClr val="FFFFFF"/>
              </a:solidFill>
              <a:ea typeface="Calibri"/>
              <a:cs typeface="Calibri"/>
            </a:endParaRPr>
          </a:p>
        </p:txBody>
      </p:sp>
      <p:pic>
        <p:nvPicPr>
          <p:cNvPr id="22" name="Picture 21" descr="A graph of different colored bars&#10;&#10;Description automatically generated">
            <a:extLst>
              <a:ext uri="{FF2B5EF4-FFF2-40B4-BE49-F238E27FC236}">
                <a16:creationId xmlns:a16="http://schemas.microsoft.com/office/drawing/2014/main" id="{EA16EB43-B5DD-8F7C-0012-F8D4E4CB2BD9}"/>
              </a:ext>
            </a:extLst>
          </p:cNvPr>
          <p:cNvPicPr>
            <a:picLocks noChangeAspect="1"/>
          </p:cNvPicPr>
          <p:nvPr/>
        </p:nvPicPr>
        <p:blipFill>
          <a:blip r:embed="rId3"/>
          <a:stretch>
            <a:fillRect/>
          </a:stretch>
        </p:blipFill>
        <p:spPr>
          <a:xfrm>
            <a:off x="856850" y="1358776"/>
            <a:ext cx="8926590" cy="5512050"/>
          </a:xfrm>
          <a:prstGeom prst="rect">
            <a:avLst/>
          </a:prstGeom>
        </p:spPr>
      </p:pic>
    </p:spTree>
    <p:extLst>
      <p:ext uri="{BB962C8B-B14F-4D97-AF65-F5344CB8AC3E}">
        <p14:creationId xmlns:p14="http://schemas.microsoft.com/office/powerpoint/2010/main" val="375127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9917" y="0"/>
            <a:ext cx="14630400" cy="8518208"/>
          </a:xfrm>
          <a:prstGeom prst="rect">
            <a:avLst/>
          </a:prstGeom>
          <a:solidFill>
            <a:srgbClr val="272525"/>
          </a:solidFill>
          <a:ln w="9644">
            <a:solidFill>
              <a:srgbClr val="565151"/>
            </a:solidFill>
            <a:prstDash val="solid"/>
          </a:ln>
        </p:spPr>
      </p:sp>
      <p:sp>
        <p:nvSpPr>
          <p:cNvPr id="4" name="Text 2"/>
          <p:cNvSpPr/>
          <p:nvPr/>
        </p:nvSpPr>
        <p:spPr>
          <a:xfrm>
            <a:off x="3621167" y="427673"/>
            <a:ext cx="7024807" cy="486013"/>
          </a:xfrm>
          <a:prstGeom prst="rect">
            <a:avLst/>
          </a:prstGeom>
          <a:noFill/>
          <a:ln/>
        </p:spPr>
        <p:txBody>
          <a:bodyPr wrap="none" lIns="91440" tIns="45720" rIns="91440" bIns="45720" rtlCol="0" anchor="t"/>
          <a:lstStyle/>
          <a:p>
            <a:pPr marL="0" indent="0">
              <a:lnSpc>
                <a:spcPts val="3827"/>
              </a:lnSpc>
              <a:buNone/>
            </a:pPr>
            <a:r>
              <a:rPr lang="en-US" sz="2400" b="1" kern="0" spc="-92" dirty="0">
                <a:solidFill>
                  <a:srgbClr val="FFFFFF"/>
                </a:solidFill>
                <a:latin typeface="Inter"/>
                <a:ea typeface="Inter" pitchFamily="34" charset="-122"/>
                <a:cs typeface="Inter" pitchFamily="34" charset="-120"/>
              </a:rPr>
              <a:t>Factors Affecting Energy Consumption</a:t>
            </a:r>
            <a:endParaRPr lang="en-US" sz="2400">
              <a:latin typeface="Inter"/>
              <a:ea typeface="Calibri"/>
              <a:cs typeface="Calibri"/>
            </a:endParaRPr>
          </a:p>
        </p:txBody>
      </p:sp>
      <p:sp>
        <p:nvSpPr>
          <p:cNvPr id="5" name="Shape 3"/>
          <p:cNvSpPr/>
          <p:nvPr/>
        </p:nvSpPr>
        <p:spPr>
          <a:xfrm>
            <a:off x="829736" y="1467624"/>
            <a:ext cx="349925" cy="349925"/>
          </a:xfrm>
          <a:prstGeom prst="roundRect">
            <a:avLst>
              <a:gd name="adj" fmla="val 20002"/>
            </a:avLst>
          </a:prstGeom>
          <a:solidFill>
            <a:srgbClr val="110080"/>
          </a:solidFill>
          <a:ln w="9644">
            <a:solidFill>
              <a:srgbClr val="140099"/>
            </a:solidFill>
            <a:prstDash val="solid"/>
          </a:ln>
        </p:spPr>
      </p:sp>
      <p:sp>
        <p:nvSpPr>
          <p:cNvPr id="6" name="Text 4"/>
          <p:cNvSpPr/>
          <p:nvPr/>
        </p:nvSpPr>
        <p:spPr>
          <a:xfrm>
            <a:off x="951001" y="1458782"/>
            <a:ext cx="107394" cy="291703"/>
          </a:xfrm>
          <a:prstGeom prst="rect">
            <a:avLst/>
          </a:prstGeom>
          <a:noFill/>
          <a:ln/>
        </p:spPr>
        <p:txBody>
          <a:bodyPr wrap="none" rtlCol="0" anchor="t"/>
          <a:lstStyle/>
          <a:p>
            <a:pPr marL="0" indent="0" algn="ctr">
              <a:lnSpc>
                <a:spcPts val="2296"/>
              </a:lnSpc>
              <a:buNone/>
            </a:pPr>
            <a:r>
              <a:rPr lang="en-US" sz="1837" b="1" kern="0" spc="-55" dirty="0">
                <a:solidFill>
                  <a:srgbClr val="E5E0DF"/>
                </a:solidFill>
                <a:latin typeface="Inter" pitchFamily="34" charset="0"/>
                <a:ea typeface="Inter" pitchFamily="34" charset="-122"/>
                <a:cs typeface="Inter" pitchFamily="34" charset="-120"/>
              </a:rPr>
              <a:t>1</a:t>
            </a:r>
            <a:endParaRPr lang="en-US" sz="1837" dirty="0"/>
          </a:p>
        </p:txBody>
      </p:sp>
      <p:sp>
        <p:nvSpPr>
          <p:cNvPr id="7" name="Text 5"/>
          <p:cNvSpPr/>
          <p:nvPr/>
        </p:nvSpPr>
        <p:spPr>
          <a:xfrm>
            <a:off x="1442020" y="1505263"/>
            <a:ext cx="2422208" cy="243007"/>
          </a:xfrm>
          <a:prstGeom prst="rect">
            <a:avLst/>
          </a:prstGeom>
          <a:noFill/>
          <a:ln/>
        </p:spPr>
        <p:txBody>
          <a:bodyPr wrap="none" lIns="91440" tIns="45720" rIns="91440" bIns="45720" rtlCol="0" anchor="t"/>
          <a:lstStyle/>
          <a:p>
            <a:pPr marL="0" indent="0">
              <a:lnSpc>
                <a:spcPts val="1914"/>
              </a:lnSpc>
              <a:buNone/>
            </a:pPr>
            <a:r>
              <a:rPr lang="en-US" sz="2000" b="1" kern="0" spc="-46" dirty="0">
                <a:solidFill>
                  <a:srgbClr val="E5E0DF"/>
                </a:solidFill>
                <a:latin typeface="Inter"/>
                <a:ea typeface="Inter" pitchFamily="34" charset="-122"/>
                <a:cs typeface="Inter" pitchFamily="34" charset="-120"/>
              </a:rPr>
              <a:t>Household Characteristics</a:t>
            </a:r>
            <a:endParaRPr lang="en-US" sz="2000">
              <a:latin typeface="Inter"/>
              <a:ea typeface="Calibri"/>
              <a:cs typeface="Calibri"/>
            </a:endParaRPr>
          </a:p>
        </p:txBody>
      </p:sp>
      <p:pic>
        <p:nvPicPr>
          <p:cNvPr id="8" name="Image 0" descr="preencoded.png"/>
          <p:cNvPicPr>
            <a:picLocks noChangeAspect="1"/>
          </p:cNvPicPr>
          <p:nvPr/>
        </p:nvPicPr>
        <p:blipFill>
          <a:blip r:embed="rId3"/>
          <a:stretch>
            <a:fillRect/>
          </a:stretch>
        </p:blipFill>
        <p:spPr>
          <a:xfrm>
            <a:off x="1563825" y="1928171"/>
            <a:ext cx="3610059" cy="2405709"/>
          </a:xfrm>
          <a:prstGeom prst="rect">
            <a:avLst/>
          </a:prstGeom>
        </p:spPr>
      </p:pic>
      <p:sp>
        <p:nvSpPr>
          <p:cNvPr id="9" name="Text 6"/>
          <p:cNvSpPr/>
          <p:nvPr/>
        </p:nvSpPr>
        <p:spPr>
          <a:xfrm>
            <a:off x="2100644" y="4517795"/>
            <a:ext cx="3110865" cy="1492329"/>
          </a:xfrm>
          <a:prstGeom prst="rect">
            <a:avLst/>
          </a:prstGeom>
          <a:noFill/>
          <a:ln/>
        </p:spPr>
        <p:txBody>
          <a:bodyPr wrap="square" rtlCol="0" anchor="t"/>
          <a:lstStyle/>
          <a:p>
            <a:pPr marL="0" indent="0">
              <a:lnSpc>
                <a:spcPts val="1960"/>
              </a:lnSpc>
              <a:buNone/>
            </a:pPr>
            <a:r>
              <a:rPr lang="en-US" b="1" kern="0" spc="-24" dirty="0">
                <a:solidFill>
                  <a:srgbClr val="E5E0DF"/>
                </a:solidFill>
                <a:latin typeface="Inter" pitchFamily="34" charset="0"/>
                <a:ea typeface="Inter" pitchFamily="34" charset="-122"/>
                <a:cs typeface="Inter" pitchFamily="34" charset="-120"/>
              </a:rPr>
              <a:t>Sqft
Bedrooms 
Stories 
Occupants 
sum_lighting_exterior 
sum_lighting_interior</a:t>
            </a:r>
            <a:endParaRPr lang="en-US" b="1" dirty="0"/>
          </a:p>
        </p:txBody>
      </p:sp>
      <p:sp>
        <p:nvSpPr>
          <p:cNvPr id="10" name="Shape 7"/>
          <p:cNvSpPr/>
          <p:nvPr/>
        </p:nvSpPr>
        <p:spPr>
          <a:xfrm>
            <a:off x="5936283" y="1458782"/>
            <a:ext cx="349925" cy="349925"/>
          </a:xfrm>
          <a:prstGeom prst="roundRect">
            <a:avLst>
              <a:gd name="adj" fmla="val 20002"/>
            </a:avLst>
          </a:prstGeom>
          <a:solidFill>
            <a:srgbClr val="110080"/>
          </a:solidFill>
          <a:ln w="9644">
            <a:solidFill>
              <a:srgbClr val="140099"/>
            </a:solidFill>
            <a:prstDash val="solid"/>
          </a:ln>
        </p:spPr>
      </p:sp>
      <p:sp>
        <p:nvSpPr>
          <p:cNvPr id="11" name="Text 8"/>
          <p:cNvSpPr/>
          <p:nvPr/>
        </p:nvSpPr>
        <p:spPr>
          <a:xfrm>
            <a:off x="6038498" y="1456567"/>
            <a:ext cx="145494" cy="291703"/>
          </a:xfrm>
          <a:prstGeom prst="rect">
            <a:avLst/>
          </a:prstGeom>
          <a:noFill/>
          <a:ln/>
        </p:spPr>
        <p:txBody>
          <a:bodyPr wrap="none" rtlCol="0" anchor="t"/>
          <a:lstStyle/>
          <a:p>
            <a:pPr marL="0" indent="0" algn="ctr">
              <a:lnSpc>
                <a:spcPts val="2296"/>
              </a:lnSpc>
              <a:buNone/>
            </a:pPr>
            <a:r>
              <a:rPr lang="en-US" sz="1837" b="1" kern="0" spc="-55" dirty="0">
                <a:solidFill>
                  <a:srgbClr val="E5E0DF"/>
                </a:solidFill>
                <a:latin typeface="Inter" pitchFamily="34" charset="0"/>
                <a:ea typeface="Inter" pitchFamily="34" charset="-122"/>
                <a:cs typeface="Inter" pitchFamily="34" charset="-120"/>
              </a:rPr>
              <a:t>2</a:t>
            </a:r>
            <a:endParaRPr lang="en-US" sz="1837" dirty="0"/>
          </a:p>
        </p:txBody>
      </p:sp>
      <p:sp>
        <p:nvSpPr>
          <p:cNvPr id="12" name="Text 9"/>
          <p:cNvSpPr/>
          <p:nvPr/>
        </p:nvSpPr>
        <p:spPr>
          <a:xfrm>
            <a:off x="6233517" y="1500306"/>
            <a:ext cx="1800106" cy="243007"/>
          </a:xfrm>
          <a:prstGeom prst="rect">
            <a:avLst/>
          </a:prstGeom>
          <a:noFill/>
          <a:ln/>
        </p:spPr>
        <p:txBody>
          <a:bodyPr wrap="none" lIns="91440" tIns="45720" rIns="91440" bIns="45720" rtlCol="0" anchor="t"/>
          <a:lstStyle/>
          <a:p>
            <a:pPr marL="0" indent="0">
              <a:lnSpc>
                <a:spcPts val="1914"/>
              </a:lnSpc>
              <a:buNone/>
            </a:pPr>
            <a:r>
              <a:rPr lang="en-US" sz="2000" b="1" kern="0" spc="-46" dirty="0">
                <a:solidFill>
                  <a:srgbClr val="E5E0DF"/>
                </a:solidFill>
                <a:latin typeface="Inter"/>
                <a:ea typeface="Inter" pitchFamily="34" charset="-122"/>
                <a:cs typeface="Inter" pitchFamily="34" charset="-120"/>
              </a:rPr>
              <a:t>Weather Conditions</a:t>
            </a:r>
            <a:endParaRPr lang="en-US" sz="2000">
              <a:latin typeface="Inter"/>
              <a:ea typeface="Calibri"/>
              <a:cs typeface="Calibri"/>
            </a:endParaRPr>
          </a:p>
        </p:txBody>
      </p:sp>
      <p:sp>
        <p:nvSpPr>
          <p:cNvPr id="14" name="Text 10"/>
          <p:cNvSpPr/>
          <p:nvPr/>
        </p:nvSpPr>
        <p:spPr>
          <a:xfrm>
            <a:off x="7009046" y="4569924"/>
            <a:ext cx="1555313" cy="486013"/>
          </a:xfrm>
          <a:prstGeom prst="rect">
            <a:avLst/>
          </a:prstGeom>
          <a:noFill/>
          <a:ln/>
        </p:spPr>
        <p:txBody>
          <a:bodyPr wrap="square" lIns="91440" tIns="45720" rIns="91440" bIns="45720" rtlCol="0" anchor="t"/>
          <a:lstStyle/>
          <a:p>
            <a:pPr>
              <a:lnSpc>
                <a:spcPts val="1914"/>
              </a:lnSpc>
            </a:pPr>
            <a:r>
              <a:rPr lang="en-US" b="1" kern="0" spc="-46" dirty="0">
                <a:solidFill>
                  <a:srgbClr val="E5E0DF"/>
                </a:solidFill>
                <a:latin typeface="Inter"/>
                <a:ea typeface="Inter"/>
                <a:cs typeface="Calibri"/>
              </a:rPr>
              <a:t>Temperature</a:t>
            </a:r>
            <a:endParaRPr lang="en-US" dirty="0">
              <a:solidFill>
                <a:srgbClr val="000000"/>
              </a:solidFill>
              <a:latin typeface="Calibri" panose="020F0502020204030204"/>
              <a:ea typeface="Inter"/>
              <a:cs typeface="Calibri"/>
            </a:endParaRPr>
          </a:p>
          <a:p>
            <a:pPr marL="0" indent="0">
              <a:lnSpc>
                <a:spcPts val="1914"/>
              </a:lnSpc>
              <a:buNone/>
            </a:pPr>
            <a:r>
              <a:rPr lang="en-US" b="1" kern="0" spc="-46" dirty="0">
                <a:solidFill>
                  <a:srgbClr val="E5E0DF"/>
                </a:solidFill>
                <a:latin typeface="Inter"/>
                <a:ea typeface="Inter"/>
                <a:cs typeface="Inter" pitchFamily="34" charset="-120"/>
              </a:rPr>
              <a:t>Humidity</a:t>
            </a:r>
            <a:r>
              <a:rPr lang="en-US" b="1" kern="0" spc="-46" dirty="0">
                <a:solidFill>
                  <a:srgbClr val="E5E0DF"/>
                </a:solidFill>
                <a:latin typeface="Inter" pitchFamily="34" charset="0"/>
                <a:ea typeface="Inter"/>
                <a:cs typeface="Inter" pitchFamily="34" charset="-120"/>
              </a:rPr>
              <a:t>
</a:t>
            </a:r>
            <a:endParaRPr lang="en-US">
              <a:ea typeface="Inter"/>
              <a:cs typeface="Calibri"/>
            </a:endParaRPr>
          </a:p>
        </p:txBody>
      </p:sp>
      <p:sp>
        <p:nvSpPr>
          <p:cNvPr id="15" name="Shape 11"/>
          <p:cNvSpPr/>
          <p:nvPr/>
        </p:nvSpPr>
        <p:spPr>
          <a:xfrm>
            <a:off x="10592584" y="1473127"/>
            <a:ext cx="349925" cy="349925"/>
          </a:xfrm>
          <a:prstGeom prst="roundRect">
            <a:avLst>
              <a:gd name="adj" fmla="val 20002"/>
            </a:avLst>
          </a:prstGeom>
          <a:solidFill>
            <a:srgbClr val="110080"/>
          </a:solidFill>
          <a:ln w="9644">
            <a:solidFill>
              <a:srgbClr val="140099"/>
            </a:solidFill>
            <a:prstDash val="solid"/>
          </a:ln>
        </p:spPr>
      </p:sp>
      <p:sp>
        <p:nvSpPr>
          <p:cNvPr id="16" name="Text 12"/>
          <p:cNvSpPr/>
          <p:nvPr/>
        </p:nvSpPr>
        <p:spPr>
          <a:xfrm>
            <a:off x="10690989" y="1451610"/>
            <a:ext cx="153114" cy="291703"/>
          </a:xfrm>
          <a:prstGeom prst="rect">
            <a:avLst/>
          </a:prstGeom>
          <a:noFill/>
          <a:ln/>
        </p:spPr>
        <p:txBody>
          <a:bodyPr wrap="none" rtlCol="0" anchor="t"/>
          <a:lstStyle/>
          <a:p>
            <a:pPr marL="0" indent="0" algn="ctr">
              <a:lnSpc>
                <a:spcPts val="2296"/>
              </a:lnSpc>
              <a:buNone/>
            </a:pPr>
            <a:r>
              <a:rPr lang="en-US" sz="1837" b="1" kern="0" spc="-55" dirty="0">
                <a:solidFill>
                  <a:srgbClr val="E5E0DF"/>
                </a:solidFill>
                <a:latin typeface="Inter" pitchFamily="34" charset="0"/>
                <a:ea typeface="Inter" pitchFamily="34" charset="-122"/>
                <a:cs typeface="Inter" pitchFamily="34" charset="-120"/>
              </a:rPr>
              <a:t>3</a:t>
            </a:r>
            <a:endParaRPr lang="en-US" sz="1837" dirty="0"/>
          </a:p>
        </p:txBody>
      </p:sp>
      <p:sp>
        <p:nvSpPr>
          <p:cNvPr id="17" name="Text 13"/>
          <p:cNvSpPr/>
          <p:nvPr/>
        </p:nvSpPr>
        <p:spPr>
          <a:xfrm>
            <a:off x="11009233" y="1521082"/>
            <a:ext cx="1560314" cy="243007"/>
          </a:xfrm>
          <a:prstGeom prst="rect">
            <a:avLst/>
          </a:prstGeom>
          <a:noFill/>
          <a:ln/>
        </p:spPr>
        <p:txBody>
          <a:bodyPr wrap="none" lIns="91440" tIns="45720" rIns="91440" bIns="45720" rtlCol="0" anchor="t"/>
          <a:lstStyle/>
          <a:p>
            <a:pPr>
              <a:lnSpc>
                <a:spcPts val="1914"/>
              </a:lnSpc>
            </a:pPr>
            <a:r>
              <a:rPr lang="en-US" sz="2000" b="1" kern="0" spc="-46" dirty="0">
                <a:solidFill>
                  <a:srgbClr val="E5E0DF"/>
                </a:solidFill>
                <a:latin typeface="Inter" pitchFamily="34" charset="0"/>
                <a:ea typeface="Inter"/>
                <a:cs typeface="Inter" pitchFamily="34" charset="-120"/>
              </a:rPr>
              <a:t>Appliances used </a:t>
            </a:r>
            <a:endParaRPr lang="en-US" sz="2000">
              <a:ea typeface="Calibri"/>
              <a:cs typeface="Calibri"/>
            </a:endParaRPr>
          </a:p>
        </p:txBody>
      </p:sp>
      <p:pic>
        <p:nvPicPr>
          <p:cNvPr id="18" name="Image 2" descr="preencoded.png"/>
          <p:cNvPicPr>
            <a:picLocks noChangeAspect="1"/>
          </p:cNvPicPr>
          <p:nvPr/>
        </p:nvPicPr>
        <p:blipFill>
          <a:blip r:embed="rId4"/>
          <a:stretch>
            <a:fillRect/>
          </a:stretch>
        </p:blipFill>
        <p:spPr>
          <a:xfrm>
            <a:off x="11052213" y="1928170"/>
            <a:ext cx="3034667" cy="2405709"/>
          </a:xfrm>
          <a:prstGeom prst="rect">
            <a:avLst/>
          </a:prstGeom>
        </p:spPr>
      </p:pic>
      <p:sp>
        <p:nvSpPr>
          <p:cNvPr id="19" name="Text 14"/>
          <p:cNvSpPr/>
          <p:nvPr/>
        </p:nvSpPr>
        <p:spPr>
          <a:xfrm>
            <a:off x="11534114" y="4516360"/>
            <a:ext cx="6882646" cy="2238494"/>
          </a:xfrm>
          <a:prstGeom prst="rect">
            <a:avLst/>
          </a:prstGeom>
          <a:noFill/>
          <a:ln/>
        </p:spPr>
        <p:txBody>
          <a:bodyPr wrap="square" lIns="91440" tIns="45720" rIns="91440" bIns="45720" rtlCol="0" anchor="t"/>
          <a:lstStyle/>
          <a:p>
            <a:pPr>
              <a:lnSpc>
                <a:spcPts val="1960"/>
              </a:lnSpc>
            </a:pPr>
            <a:r>
              <a:rPr lang="en-US" b="1" kern="0" spc="-24" dirty="0">
                <a:solidFill>
                  <a:srgbClr val="E5E0DF"/>
                </a:solidFill>
                <a:latin typeface="Inter"/>
                <a:ea typeface="Inter"/>
                <a:cs typeface="Inter" pitchFamily="34" charset="-120"/>
              </a:rPr>
              <a:t>ceiling_fan
cooling
freezer
hot_water 
</a:t>
            </a:r>
            <a:r>
              <a:rPr lang="en-US" b="1" kern="0" spc="-24" dirty="0" err="1">
                <a:solidFill>
                  <a:srgbClr val="E5E0DF"/>
                </a:solidFill>
                <a:latin typeface="Inter"/>
                <a:ea typeface="Inter"/>
                <a:cs typeface="Inter" pitchFamily="34" charset="-120"/>
              </a:rPr>
              <a:t>lighting_exterior</a:t>
            </a:r>
            <a:r>
              <a:rPr lang="en-US" b="1" kern="0" spc="-24" dirty="0">
                <a:solidFill>
                  <a:srgbClr val="E5E0DF"/>
                </a:solidFill>
                <a:latin typeface="Inter"/>
                <a:ea typeface="Inter"/>
                <a:cs typeface="Inter" pitchFamily="34" charset="-120"/>
              </a:rPr>
              <a:t>
</a:t>
            </a:r>
            <a:r>
              <a:rPr lang="en-US" b="1" kern="0" spc="-24" dirty="0" err="1">
                <a:solidFill>
                  <a:srgbClr val="E5E0DF"/>
                </a:solidFill>
                <a:latin typeface="Inter"/>
                <a:ea typeface="Inter"/>
                <a:cs typeface="Inter" pitchFamily="34" charset="-120"/>
              </a:rPr>
              <a:t>lighting_interior</a:t>
            </a:r>
            <a:endParaRPr lang="en-US" b="1" dirty="0" err="1">
              <a:solidFill>
                <a:srgbClr val="000000"/>
              </a:solidFill>
              <a:latin typeface="Calibri"/>
              <a:ea typeface="Calibri"/>
              <a:cs typeface="Calibri"/>
            </a:endParaRPr>
          </a:p>
          <a:p>
            <a:pPr>
              <a:lnSpc>
                <a:spcPts val="1960"/>
              </a:lnSpc>
            </a:pPr>
            <a:r>
              <a:rPr lang="en-US" b="1" kern="0" spc="-24" dirty="0">
                <a:solidFill>
                  <a:srgbClr val="E5E0DF"/>
                </a:solidFill>
                <a:latin typeface="Inter"/>
                <a:ea typeface="Inter"/>
                <a:cs typeface="Inter" pitchFamily="34" charset="-120"/>
              </a:rPr>
              <a:t>Fire place </a:t>
            </a:r>
            <a:endParaRPr lang="en-US" b="1" dirty="0">
              <a:solidFill>
                <a:srgbClr val="000000"/>
              </a:solidFill>
              <a:latin typeface="Calibri"/>
              <a:ea typeface="Calibri"/>
              <a:cs typeface="Calibri"/>
            </a:endParaRPr>
          </a:p>
          <a:p>
            <a:pPr>
              <a:lnSpc>
                <a:spcPts val="1960"/>
              </a:lnSpc>
            </a:pPr>
            <a:r>
              <a:rPr lang="en-US" b="1" kern="0" spc="-24" err="1">
                <a:solidFill>
                  <a:srgbClr val="E5E0DF"/>
                </a:solidFill>
                <a:latin typeface="Inter"/>
                <a:ea typeface="Inter"/>
                <a:cs typeface="Inter" pitchFamily="34" charset="-120"/>
              </a:rPr>
              <a:t>Hot_tub_heater</a:t>
            </a:r>
            <a:endParaRPr lang="en-US" b="1" err="1">
              <a:solidFill>
                <a:srgbClr val="000000"/>
              </a:solidFill>
              <a:latin typeface="Calibri"/>
              <a:ea typeface="Calibri"/>
              <a:cs typeface="Calibri"/>
            </a:endParaRPr>
          </a:p>
          <a:p>
            <a:pPr>
              <a:lnSpc>
                <a:spcPts val="1960"/>
              </a:lnSpc>
            </a:pPr>
            <a:r>
              <a:rPr lang="en-US" b="1" kern="0" spc="-24" dirty="0">
                <a:solidFill>
                  <a:srgbClr val="E5E0DF"/>
                </a:solidFill>
                <a:latin typeface="Inter"/>
                <a:ea typeface="Inter"/>
                <a:cs typeface="Inter" pitchFamily="34" charset="-120"/>
              </a:rPr>
              <a:t>Dish washer</a:t>
            </a:r>
            <a:endParaRPr lang="en-US" b="1" dirty="0">
              <a:solidFill>
                <a:srgbClr val="000000"/>
              </a:solidFill>
              <a:latin typeface="Calibri"/>
              <a:ea typeface="Calibri"/>
              <a:cs typeface="Calibri"/>
            </a:endParaRPr>
          </a:p>
          <a:p>
            <a:pPr>
              <a:lnSpc>
                <a:spcPts val="1960"/>
              </a:lnSpc>
            </a:pPr>
            <a:r>
              <a:rPr lang="en-US" b="1" kern="0" spc="-24" dirty="0">
                <a:solidFill>
                  <a:srgbClr val="E5E0DF"/>
                </a:solidFill>
                <a:latin typeface="Inter"/>
                <a:ea typeface="Inter"/>
                <a:cs typeface="Inter" pitchFamily="34" charset="-120"/>
              </a:rPr>
              <a:t>Dyer</a:t>
            </a:r>
            <a:endParaRPr lang="en-US" b="1" dirty="0">
              <a:solidFill>
                <a:srgbClr val="000000"/>
              </a:solidFill>
              <a:latin typeface="Calibri"/>
              <a:ea typeface="Calibri"/>
              <a:cs typeface="Calibri"/>
            </a:endParaRPr>
          </a:p>
          <a:p>
            <a:pPr>
              <a:lnSpc>
                <a:spcPts val="1960"/>
              </a:lnSpc>
            </a:pPr>
            <a:r>
              <a:rPr lang="en-US" b="1" kern="0" spc="-24" dirty="0">
                <a:solidFill>
                  <a:srgbClr val="E5E0DF"/>
                </a:solidFill>
                <a:latin typeface="Inter"/>
                <a:ea typeface="Inter"/>
                <a:cs typeface="Inter" pitchFamily="34" charset="-120"/>
              </a:rPr>
              <a:t>Lighting gas</a:t>
            </a:r>
            <a:endParaRPr lang="en-US" b="1">
              <a:solidFill>
                <a:srgbClr val="000000"/>
              </a:solidFill>
              <a:latin typeface="Calibri"/>
              <a:ea typeface="Calibri"/>
              <a:cs typeface="Calibri"/>
            </a:endParaRPr>
          </a:p>
          <a:p>
            <a:pPr>
              <a:lnSpc>
                <a:spcPts val="1960"/>
              </a:lnSpc>
            </a:pPr>
            <a:r>
              <a:rPr lang="en-US" b="1" kern="0" spc="-24" dirty="0">
                <a:solidFill>
                  <a:srgbClr val="E5E0DF"/>
                </a:solidFill>
                <a:latin typeface="Inter"/>
                <a:ea typeface="Inter"/>
                <a:cs typeface="Inter" pitchFamily="34" charset="-120"/>
              </a:rPr>
              <a:t>Range oven
refrigerator
</a:t>
            </a:r>
            <a:endParaRPr lang="en-US" b="1">
              <a:latin typeface="Calibri"/>
              <a:ea typeface="Calibri"/>
              <a:cs typeface="Calibri"/>
            </a:endParaRPr>
          </a:p>
        </p:txBody>
      </p:sp>
      <p:pic>
        <p:nvPicPr>
          <p:cNvPr id="1026" name="Picture 2" descr="Drawing Cute Sun Cartoon Vector Illustration In White Background Vector  Illustration Stock Illustration - Download Image Now - iStock">
            <a:extLst>
              <a:ext uri="{FF2B5EF4-FFF2-40B4-BE49-F238E27FC236}">
                <a16:creationId xmlns:a16="http://schemas.microsoft.com/office/drawing/2014/main" id="{B924930A-4ACD-AEC4-39E3-6E59060A72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9316" y="1823052"/>
            <a:ext cx="2705540" cy="25108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422</Words>
  <Application>Microsoft Office PowerPoint</Application>
  <PresentationFormat>Custom</PresentationFormat>
  <Paragraphs>65</Paragraphs>
  <Slides>14</Slides>
  <Notes>11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Neha Sharma</cp:lastModifiedBy>
  <cp:revision>280</cp:revision>
  <dcterms:created xsi:type="dcterms:W3CDTF">2023-12-06T21:59:04Z</dcterms:created>
  <dcterms:modified xsi:type="dcterms:W3CDTF">2023-12-07T17:24:51Z</dcterms:modified>
</cp:coreProperties>
</file>